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1.xml" ContentType="application/vnd.openxmlformats-officedocument.presentationml.tags+xml"/>
  <Override PartName="/ppt/notesSlides/notesSlide27.xml" ContentType="application/vnd.openxmlformats-officedocument.presentationml.notesSlide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ppt/tags/tag13.xml" ContentType="application/vnd.openxmlformats-officedocument.presentationml.tags+xml"/>
  <Override PartName="/ppt/notesSlides/notesSlide29.xml" ContentType="application/vnd.openxmlformats-officedocument.presentationml.notesSlide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notesSlides/notesSlide32.xml" ContentType="application/vnd.openxmlformats-officedocument.presentationml.notesSlide+xml"/>
  <Override PartName="/ppt/tags/tag17.xml" ContentType="application/vnd.openxmlformats-officedocument.presentationml.tags+xml"/>
  <Override PartName="/ppt/notesSlides/notesSlide33.xml" ContentType="application/vnd.openxmlformats-officedocument.presentationml.notesSlide+xml"/>
  <Override PartName="/ppt/tags/tag18.xml" ContentType="application/vnd.openxmlformats-officedocument.presentationml.tags+xml"/>
  <Override PartName="/ppt/notesSlides/notesSlide34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ppt/tags/tag20.xml" ContentType="application/vnd.openxmlformats-officedocument.presentationml.tags+xml"/>
  <Override PartName="/ppt/notesSlides/notesSlide36.xml" ContentType="application/vnd.openxmlformats-officedocument.presentationml.notesSlide+xml"/>
  <Override PartName="/ppt/tags/tag21.xml" ContentType="application/vnd.openxmlformats-officedocument.presentationml.tags+xml"/>
  <Override PartName="/ppt/notesSlides/notesSlide37.xml" ContentType="application/vnd.openxmlformats-officedocument.presentationml.notesSlide+xml"/>
  <Override PartName="/ppt/tags/tag22.xml" ContentType="application/vnd.openxmlformats-officedocument.presentationml.tags+xml"/>
  <Override PartName="/ppt/notesSlides/notesSlide38.xml" ContentType="application/vnd.openxmlformats-officedocument.presentationml.notesSlide+xml"/>
  <Override PartName="/ppt/tags/tag23.xml" ContentType="application/vnd.openxmlformats-officedocument.presentationml.tags+xml"/>
  <Override PartName="/ppt/notesSlides/notesSlide39.xml" ContentType="application/vnd.openxmlformats-officedocument.presentationml.notesSlide+xml"/>
  <Override PartName="/ppt/tags/tag24.xml" ContentType="application/vnd.openxmlformats-officedocument.presentationml.tags+xml"/>
  <Override PartName="/ppt/notesSlides/notesSlide40.xml" ContentType="application/vnd.openxmlformats-officedocument.presentationml.notesSlide+xml"/>
  <Override PartName="/ppt/tags/tag25.xml" ContentType="application/vnd.openxmlformats-officedocument.presentationml.tags+xml"/>
  <Override PartName="/ppt/notesSlides/notesSlide41.xml" ContentType="application/vnd.openxmlformats-officedocument.presentationml.notesSlide+xml"/>
  <Override PartName="/ppt/tags/tag26.xml" ContentType="application/vnd.openxmlformats-officedocument.presentationml.tags+xml"/>
  <Override PartName="/ppt/notesSlides/notesSlide42.xml" ContentType="application/vnd.openxmlformats-officedocument.presentationml.notesSlide+xml"/>
  <Override PartName="/ppt/tags/tag27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Source Sans Pro" panose="020B0503030403020204" pitchFamily="34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D6665DA-E83C-42FF-A2D5-D3A267BB1721}">
          <p14:sldIdLst>
            <p14:sldId id="334"/>
            <p14:sldId id="335"/>
            <p14:sldId id="336"/>
          </p14:sldIdLst>
        </p14:section>
        <p14:section name="Hosting Choices" id="{FB485DF0-D906-4054-85F7-9C981C524CCD}">
          <p14:sldIdLst>
            <p14:sldId id="337"/>
            <p14:sldId id="338"/>
            <p14:sldId id="339"/>
            <p14:sldId id="340"/>
          </p14:sldIdLst>
        </p14:section>
        <p14:section name="Server Architecture" id="{1DB2CD60-42A9-463B-9A44-D2B4FC7BCB4E}">
          <p14:sldIdLst>
            <p14:sldId id="341"/>
            <p14:sldId id="342"/>
            <p14:sldId id="343"/>
          </p14:sldIdLst>
        </p14:section>
        <p14:section name="Match Making" id="{EA2935AA-BA70-44A4-9D96-FB8F4F1FCDB5}">
          <p14:sldIdLst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</p14:sldIdLst>
        </p14:section>
        <p14:section name="Zero Downtime" id="{D40DC743-1894-456C-AE42-10921110F529}">
          <p14:sldIdLst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</p14:sldIdLst>
        </p14:section>
        <p14:section name="Update Without Patching" id="{0F354CA5-FA5E-4A84-BA64-E3672AC2CA79}">
          <p14:sldIdLst>
            <p14:sldId id="377"/>
            <p14:sldId id="378"/>
          </p14:sldIdLst>
        </p14:section>
        <p14:section name="How Telemetry Helped Fix Issues" id="{7B569507-30BB-4FD3-BCF2-3C68DD1712AB}">
          <p14:sldIdLst>
            <p14:sldId id="379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2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EF4"/>
    <a:srgbClr val="CFD5F6"/>
    <a:srgbClr val="003791"/>
    <a:srgbClr val="034EA2"/>
    <a:srgbClr val="003D81"/>
    <a:srgbClr val="004084"/>
    <a:srgbClr val="79AF3C"/>
    <a:srgbClr val="62A33B"/>
    <a:srgbClr val="C5262C"/>
    <a:srgbClr val="133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60" autoAdjust="0"/>
  </p:normalViewPr>
  <p:slideViewPr>
    <p:cSldViewPr snapToGrid="0" snapToObjects="1">
      <p:cViewPr varScale="1">
        <p:scale>
          <a:sx n="123" d="100"/>
          <a:sy n="123" d="100"/>
        </p:scale>
        <p:origin x="876" y="102"/>
      </p:cViewPr>
      <p:guideLst>
        <p:guide orient="horz" pos="252"/>
        <p:guide pos="2874"/>
      </p:guideLst>
    </p:cSldViewPr>
  </p:slideViewPr>
  <p:outlineViewPr>
    <p:cViewPr>
      <p:scale>
        <a:sx n="33" d="100"/>
        <a:sy n="33" d="100"/>
      </p:scale>
      <p:origin x="0" y="-11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8C476-C6E2-654F-84DD-3B99C3A7E3D3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3444A-752B-3F4D-B57E-79A128F5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9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FA882-5396-8E4A-AA50-E803A9D8C96F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7AD5-6047-4B4F-BEB2-5D262E2C1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31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08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4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8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3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70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55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60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18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51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2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7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66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19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56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19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5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86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0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8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21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199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90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5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241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46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965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2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98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270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655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8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799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617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38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90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888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190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65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060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126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184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637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278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786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678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7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8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5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7AD5-6047-4B4F-BEB2-5D262E2C1A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75212"/>
            <a:ext cx="6400800" cy="853887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Source Sans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9C65-DFC0-AA4D-8B58-C6C68109BEA2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SCEA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3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Source Sans Pro" pitchFamily="34" charset="0"/>
              </a:defRPr>
            </a:lvl1pPr>
            <a:lvl2pPr>
              <a:spcBef>
                <a:spcPts val="0"/>
              </a:spcBef>
              <a:defRPr>
                <a:latin typeface="Source Sans Pro" pitchFamily="34" charset="0"/>
              </a:defRPr>
            </a:lvl2pPr>
            <a:lvl3pPr>
              <a:defRPr>
                <a:latin typeface="Source Sans Pro" pitchFamily="34" charset="0"/>
              </a:defRPr>
            </a:lvl3pPr>
            <a:lvl4pPr>
              <a:defRPr>
                <a:latin typeface="Source Sans Pro" pitchFamily="34" charset="0"/>
              </a:defRPr>
            </a:lvl4pPr>
            <a:lvl5pPr>
              <a:defRPr>
                <a:latin typeface="Source Sans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690-CFB8-4746-B9E1-1CA6BCE910D8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SCEA POWERPOINT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75847" y="720074"/>
            <a:ext cx="879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4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690-CFB8-4746-B9E1-1CA6BCE910D8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SCEA POWERPOINT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75847" y="720074"/>
            <a:ext cx="879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98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A546-0CA8-804B-A023-B63CC68D60C5}" type="datetime1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SCEA POWERPOINT TEMPLATE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13416" y="4078091"/>
            <a:ext cx="6730584" cy="482081"/>
          </a:xfrm>
          <a:solidFill>
            <a:srgbClr val="CFD5F6"/>
          </a:solidFill>
          <a:ln w="12700">
            <a:solidFill>
              <a:srgbClr val="A1AEF4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New Subject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7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0" y="23423"/>
            <a:ext cx="8921261" cy="66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69" y="750278"/>
            <a:ext cx="8921261" cy="3844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A546-0CA8-804B-A023-B63CC68D60C5}" type="datetime1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SCEA POWERPOINT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DB14-1DA2-F94F-BD32-42B99B7E70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7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Server Architecture </a:t>
            </a:r>
            <a:br>
              <a:rPr lang="en-US" dirty="0" smtClean="0"/>
            </a:br>
            <a:r>
              <a:rPr lang="en-US" dirty="0" smtClean="0"/>
              <a:t>Behind Killzone Shadow Fall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688596"/>
            <a:ext cx="6400800" cy="7904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Jorrit Rouwé</a:t>
            </a:r>
          </a:p>
          <a:p>
            <a:r>
              <a:rPr lang="en-US" dirty="0" smtClean="0"/>
              <a:t>Lead Game Tech, Guerrilla Games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10440" y="2804335"/>
            <a:ext cx="3925614" cy="1581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427" y="1068114"/>
            <a:ext cx="3925614" cy="1470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Architecture - Gameplay (Turbine)</a:t>
            </a:r>
            <a:endParaRPr lang="en-US" dirty="0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>
          <a:xfrm>
            <a:off x="4395304" y="750278"/>
            <a:ext cx="4637326" cy="38443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C++ / </a:t>
            </a:r>
            <a:r>
              <a:rPr lang="en-US" dirty="0" err="1" smtClean="0"/>
              <a:t>libRUDP</a:t>
            </a:r>
            <a:endParaRPr lang="en-US" dirty="0" smtClean="0"/>
          </a:p>
          <a:p>
            <a:r>
              <a:rPr lang="en-US" dirty="0" smtClean="0"/>
              <a:t>Messaging hub between players in a game</a:t>
            </a:r>
          </a:p>
          <a:p>
            <a:r>
              <a:rPr lang="en-US" dirty="0" smtClean="0"/>
              <a:t>Game logic runs on the PS4</a:t>
            </a:r>
            <a:r>
              <a:rPr lang="en-US" baseline="30000" dirty="0" smtClean="0"/>
              <a:t>TM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Prevents NAT issues</a:t>
            </a:r>
          </a:p>
          <a:p>
            <a:pPr lvl="1"/>
            <a:r>
              <a:rPr lang="en-US" dirty="0" smtClean="0"/>
              <a:t>Reduces required bandwidth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We pay for bandwidth</a:t>
            </a:r>
          </a:p>
          <a:p>
            <a:pPr lvl="1"/>
            <a:r>
              <a:rPr lang="en-US" dirty="0" smtClean="0"/>
              <a:t>Introduces extra 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image ga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09" y="1306779"/>
            <a:ext cx="683943" cy="487681"/>
          </a:xfrm>
          <a:prstGeom prst="rect">
            <a:avLst/>
          </a:prstGeom>
        </p:spPr>
      </p:pic>
      <p:pic>
        <p:nvPicPr>
          <p:cNvPr id="5" name="image wa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88" y="2415470"/>
            <a:ext cx="363000" cy="503598"/>
          </a:xfrm>
          <a:prstGeom prst="rect">
            <a:avLst/>
          </a:prstGeom>
        </p:spPr>
      </p:pic>
      <p:cxnSp>
        <p:nvCxnSpPr>
          <p:cNvPr id="6" name="arrow ew1"/>
          <p:cNvCxnSpPr>
            <a:stCxn id="5" idx="0"/>
          </p:cNvCxnSpPr>
          <p:nvPr/>
        </p:nvCxnSpPr>
        <p:spPr>
          <a:xfrm flipH="1" flipV="1">
            <a:off x="1040280" y="1659322"/>
            <a:ext cx="1250008" cy="756148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image ga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04" y="1306778"/>
            <a:ext cx="683943" cy="487681"/>
          </a:xfrm>
          <a:prstGeom prst="rect">
            <a:avLst/>
          </a:prstGeom>
        </p:spPr>
      </p:pic>
      <p:pic>
        <p:nvPicPr>
          <p:cNvPr id="11" name="image ga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140" y="1306776"/>
            <a:ext cx="683943" cy="487681"/>
          </a:xfrm>
          <a:prstGeom prst="rect">
            <a:avLst/>
          </a:prstGeom>
        </p:spPr>
      </p:pic>
      <p:pic>
        <p:nvPicPr>
          <p:cNvPr id="12" name="image ga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415" y="1306777"/>
            <a:ext cx="683943" cy="487681"/>
          </a:xfrm>
          <a:prstGeom prst="rect">
            <a:avLst/>
          </a:prstGeom>
        </p:spPr>
      </p:pic>
      <p:cxnSp>
        <p:nvCxnSpPr>
          <p:cNvPr id="16" name="arrow ew1"/>
          <p:cNvCxnSpPr>
            <a:endCxn id="5" idx="0"/>
          </p:cNvCxnSpPr>
          <p:nvPr/>
        </p:nvCxnSpPr>
        <p:spPr>
          <a:xfrm>
            <a:off x="1931275" y="1659322"/>
            <a:ext cx="359013" cy="756148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arrow ew1"/>
          <p:cNvCxnSpPr>
            <a:endCxn id="5" idx="0"/>
          </p:cNvCxnSpPr>
          <p:nvPr/>
        </p:nvCxnSpPr>
        <p:spPr>
          <a:xfrm flipH="1">
            <a:off x="2290288" y="1659322"/>
            <a:ext cx="499823" cy="756148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arrow ew1"/>
          <p:cNvCxnSpPr>
            <a:endCxn id="5" idx="0"/>
          </p:cNvCxnSpPr>
          <p:nvPr/>
        </p:nvCxnSpPr>
        <p:spPr>
          <a:xfrm flipH="1">
            <a:off x="2290288" y="1659322"/>
            <a:ext cx="1288098" cy="756148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5601" y="1044637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Player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97677" y="1047034"/>
            <a:ext cx="9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Player 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015" y="2483415"/>
            <a:ext cx="9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Turbine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85911" y="1038395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2341" y="7601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Game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256" y="2103641"/>
            <a:ext cx="115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broadcast</a:t>
            </a:r>
          </a:p>
        </p:txBody>
      </p:sp>
      <p:pic>
        <p:nvPicPr>
          <p:cNvPr id="32" name="image ga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22" y="3639348"/>
            <a:ext cx="683943" cy="487681"/>
          </a:xfrm>
          <a:prstGeom prst="rect">
            <a:avLst/>
          </a:prstGeom>
        </p:spPr>
      </p:pic>
      <p:pic>
        <p:nvPicPr>
          <p:cNvPr id="33" name="image ga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17" y="3639347"/>
            <a:ext cx="683943" cy="487681"/>
          </a:xfrm>
          <a:prstGeom prst="rect">
            <a:avLst/>
          </a:prstGeom>
        </p:spPr>
      </p:pic>
      <p:pic>
        <p:nvPicPr>
          <p:cNvPr id="34" name="image ga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53" y="3639345"/>
            <a:ext cx="683943" cy="487681"/>
          </a:xfrm>
          <a:prstGeom prst="rect">
            <a:avLst/>
          </a:prstGeom>
        </p:spPr>
      </p:pic>
      <p:pic>
        <p:nvPicPr>
          <p:cNvPr id="35" name="image gam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428" y="3639346"/>
            <a:ext cx="683943" cy="48768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5601" y="4034453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Player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7677" y="4036850"/>
            <a:ext cx="991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Player 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85911" y="4028211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354" y="4337468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Game N</a:t>
            </a:r>
          </a:p>
        </p:txBody>
      </p:sp>
      <p:cxnSp>
        <p:nvCxnSpPr>
          <p:cNvPr id="40" name="arrow ew1"/>
          <p:cNvCxnSpPr>
            <a:stCxn id="5" idx="2"/>
          </p:cNvCxnSpPr>
          <p:nvPr/>
        </p:nvCxnSpPr>
        <p:spPr>
          <a:xfrm flipH="1">
            <a:off x="1070268" y="2919069"/>
            <a:ext cx="1220020" cy="720276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arrow ew1"/>
          <p:cNvCxnSpPr>
            <a:stCxn id="33" idx="0"/>
            <a:endCxn id="5" idx="2"/>
          </p:cNvCxnSpPr>
          <p:nvPr/>
        </p:nvCxnSpPr>
        <p:spPr>
          <a:xfrm flipV="1">
            <a:off x="1934289" y="2919069"/>
            <a:ext cx="355999" cy="720278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arrow ew1"/>
          <p:cNvCxnSpPr>
            <a:stCxn id="34" idx="0"/>
            <a:endCxn id="5" idx="2"/>
          </p:cNvCxnSpPr>
          <p:nvPr/>
        </p:nvCxnSpPr>
        <p:spPr>
          <a:xfrm flipH="1" flipV="1">
            <a:off x="2290288" y="2919069"/>
            <a:ext cx="502837" cy="720276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arrow ew1"/>
          <p:cNvCxnSpPr>
            <a:stCxn id="35" idx="0"/>
            <a:endCxn id="5" idx="2"/>
          </p:cNvCxnSpPr>
          <p:nvPr/>
        </p:nvCxnSpPr>
        <p:spPr>
          <a:xfrm flipH="1" flipV="1">
            <a:off x="2290288" y="2919069"/>
            <a:ext cx="1291112" cy="72027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42" name="Folded Corner 41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19692" y="4704529"/>
              <a:ext cx="3533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 err="1">
                  <a:latin typeface="Source Sans Pro" panose="020B0503030403020204" pitchFamily="34" charset="0"/>
                </a:rPr>
                <a:t>libRUDP</a:t>
              </a:r>
              <a:r>
                <a:rPr lang="en-US" sz="800" dirty="0">
                  <a:latin typeface="Source Sans Pro" panose="020B0503030403020204" pitchFamily="34" charset="0"/>
                </a:rPr>
                <a:t> is part of the PS4 SDK and provides reliable UDP communication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0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Match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General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scaling</a:t>
            </a:r>
          </a:p>
          <a:p>
            <a:pPr lvl="1"/>
            <a:r>
              <a:rPr lang="en-US" dirty="0" smtClean="0"/>
              <a:t>State stored in memory</a:t>
            </a:r>
          </a:p>
          <a:p>
            <a:pPr lvl="1"/>
            <a:r>
              <a:rPr lang="en-US" dirty="0" smtClean="0"/>
              <a:t>Minimal communication between servers</a:t>
            </a:r>
          </a:p>
          <a:p>
            <a:r>
              <a:rPr lang="en-US" dirty="0" smtClean="0"/>
              <a:t>Fault tolerant</a:t>
            </a:r>
          </a:p>
          <a:p>
            <a:pPr lvl="1"/>
            <a:r>
              <a:rPr lang="en-US" dirty="0"/>
              <a:t>All servers equal</a:t>
            </a:r>
          </a:p>
          <a:p>
            <a:pPr lvl="1"/>
            <a:r>
              <a:rPr lang="en-US" dirty="0" smtClean="0"/>
              <a:t>Client repeats requests</a:t>
            </a:r>
          </a:p>
          <a:p>
            <a:pPr lvl="1"/>
            <a:r>
              <a:rPr lang="en-US" dirty="0" smtClean="0"/>
              <a:t>Client sends match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7" name="Folded Corner 6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One server not aware of games hosted on other server</a:t>
              </a:r>
            </a:p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Since state is stored in memory clients need to repeat requests to reconstruct state in case of server </a:t>
              </a:r>
              <a:r>
                <a:rPr lang="en-US" sz="800" dirty="0" smtClean="0">
                  <a:latin typeface="Source Sans Pro" panose="020B0503030403020204" pitchFamily="34" charset="0"/>
                </a:rPr>
                <a:t>outage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9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Algorithm</a:t>
            </a:r>
            <a:endParaRPr lang="en-US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20" y="1072477"/>
            <a:ext cx="683943" cy="487681"/>
          </a:xfrm>
          <a:prstGeom prst="rect">
            <a:avLst/>
          </a:prstGeom>
        </p:spPr>
      </p:pic>
      <p:pic>
        <p:nvPicPr>
          <p:cNvPr id="6" name="image el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96" y="2109305"/>
            <a:ext cx="360389" cy="537050"/>
          </a:xfrm>
          <a:prstGeom prst="rect">
            <a:avLst/>
          </a:prstGeom>
        </p:spPr>
      </p:pic>
      <p:pic>
        <p:nvPicPr>
          <p:cNvPr id="5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" y="2922113"/>
            <a:ext cx="363000" cy="503598"/>
          </a:xfrm>
          <a:prstGeom prst="rect">
            <a:avLst/>
          </a:prstGeom>
        </p:spPr>
      </p:pic>
      <p:pic>
        <p:nvPicPr>
          <p:cNvPr id="7" name="image wa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38" y="2932403"/>
            <a:ext cx="363000" cy="503598"/>
          </a:xfrm>
          <a:prstGeom prst="rect">
            <a:avLst/>
          </a:prstGeom>
        </p:spPr>
      </p:pic>
      <p:pic>
        <p:nvPicPr>
          <p:cNvPr id="8" name="image wa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6" y="2906922"/>
            <a:ext cx="363000" cy="503598"/>
          </a:xfrm>
          <a:prstGeom prst="rect">
            <a:avLst/>
          </a:prstGeom>
        </p:spPr>
      </p:pic>
      <p:sp>
        <p:nvSpPr>
          <p:cNvPr id="36" name="text: elb"/>
          <p:cNvSpPr txBox="1"/>
          <p:nvPr/>
        </p:nvSpPr>
        <p:spPr>
          <a:xfrm>
            <a:off x="4692096" y="2087297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Load balancer</a:t>
            </a:r>
          </a:p>
        </p:txBody>
      </p:sp>
      <p:sp>
        <p:nvSpPr>
          <p:cNvPr id="42" name="wa1"/>
          <p:cNvSpPr txBox="1"/>
          <p:nvPr/>
        </p:nvSpPr>
        <p:spPr>
          <a:xfrm>
            <a:off x="442147" y="3457611"/>
            <a:ext cx="9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1: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B</a:t>
            </a:r>
          </a:p>
        </p:txBody>
      </p:sp>
      <p:sp>
        <p:nvSpPr>
          <p:cNvPr id="44" name="wa2"/>
          <p:cNvSpPr txBox="1"/>
          <p:nvPr/>
        </p:nvSpPr>
        <p:spPr>
          <a:xfrm>
            <a:off x="4039749" y="3462832"/>
            <a:ext cx="1014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2: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1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45" name="wa3"/>
          <p:cNvSpPr txBox="1"/>
          <p:nvPr/>
        </p:nvSpPr>
        <p:spPr>
          <a:xfrm>
            <a:off x="7694515" y="3483092"/>
            <a:ext cx="1051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3: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2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cxnSp>
        <p:nvCxnSpPr>
          <p:cNvPr id="59" name="dotted ew3"/>
          <p:cNvCxnSpPr>
            <a:stCxn id="7" idx="0"/>
            <a:endCxn id="6" idx="3"/>
          </p:cNvCxnSpPr>
          <p:nvPr/>
        </p:nvCxnSpPr>
        <p:spPr>
          <a:xfrm flipH="1" flipV="1">
            <a:off x="4736185" y="2377830"/>
            <a:ext cx="3404253" cy="55457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dotted ew2"/>
          <p:cNvCxnSpPr>
            <a:stCxn id="8" idx="0"/>
            <a:endCxn id="6" idx="2"/>
          </p:cNvCxnSpPr>
          <p:nvPr/>
        </p:nvCxnSpPr>
        <p:spPr>
          <a:xfrm flipH="1" flipV="1">
            <a:off x="4555991" y="2646355"/>
            <a:ext cx="1305" cy="260567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otted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dotted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dotted w12"/>
          <p:cNvCxnSpPr>
            <a:stCxn id="5" idx="3"/>
            <a:endCxn id="8" idx="1"/>
          </p:cNvCxnSpPr>
          <p:nvPr/>
        </p:nvCxnSpPr>
        <p:spPr>
          <a:xfrm flipV="1">
            <a:off x="1110787" y="3158722"/>
            <a:ext cx="3265009" cy="1519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dotted game to elb"/>
          <p:cNvCxnSpPr>
            <a:stCxn id="6" idx="0"/>
          </p:cNvCxnSpPr>
          <p:nvPr/>
        </p:nvCxnSpPr>
        <p:spPr>
          <a:xfrm flipV="1">
            <a:off x="4555991" y="1375387"/>
            <a:ext cx="1306" cy="733918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1" name="Folded Corner 20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Warzone B is small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Warzone A is too big to be hosted by 1 server so is split up in 2 partitions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57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Algorithm</a:t>
            </a:r>
            <a:endParaRPr lang="en-US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20" y="1072477"/>
            <a:ext cx="683943" cy="487681"/>
          </a:xfrm>
          <a:prstGeom prst="rect">
            <a:avLst/>
          </a:prstGeom>
        </p:spPr>
      </p:pic>
      <p:pic>
        <p:nvPicPr>
          <p:cNvPr id="6" name="image el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96" y="2109305"/>
            <a:ext cx="360389" cy="537050"/>
          </a:xfrm>
          <a:prstGeom prst="rect">
            <a:avLst/>
          </a:prstGeom>
        </p:spPr>
      </p:pic>
      <p:pic>
        <p:nvPicPr>
          <p:cNvPr id="5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" y="2922113"/>
            <a:ext cx="363000" cy="503598"/>
          </a:xfrm>
          <a:prstGeom prst="rect">
            <a:avLst/>
          </a:prstGeom>
        </p:spPr>
      </p:pic>
      <p:pic>
        <p:nvPicPr>
          <p:cNvPr id="7" name="image wa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38" y="2932403"/>
            <a:ext cx="363000" cy="503598"/>
          </a:xfrm>
          <a:prstGeom prst="rect">
            <a:avLst/>
          </a:prstGeom>
        </p:spPr>
      </p:pic>
      <p:pic>
        <p:nvPicPr>
          <p:cNvPr id="8" name="image wa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6" y="2906922"/>
            <a:ext cx="363000" cy="503598"/>
          </a:xfrm>
          <a:prstGeom prst="rect">
            <a:avLst/>
          </a:prstGeom>
        </p:spPr>
      </p:pic>
      <p:sp>
        <p:nvSpPr>
          <p:cNvPr id="36" name="text: elb"/>
          <p:cNvSpPr txBox="1"/>
          <p:nvPr/>
        </p:nvSpPr>
        <p:spPr>
          <a:xfrm>
            <a:off x="4692096" y="2087297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Load balancer</a:t>
            </a:r>
          </a:p>
        </p:txBody>
      </p:sp>
      <p:sp>
        <p:nvSpPr>
          <p:cNvPr id="42" name="wa1"/>
          <p:cNvSpPr txBox="1"/>
          <p:nvPr/>
        </p:nvSpPr>
        <p:spPr>
          <a:xfrm>
            <a:off x="442147" y="3457611"/>
            <a:ext cx="9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1: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B</a:t>
            </a:r>
          </a:p>
        </p:txBody>
      </p:sp>
      <p:sp>
        <p:nvSpPr>
          <p:cNvPr id="44" name="wa2"/>
          <p:cNvSpPr txBox="1"/>
          <p:nvPr/>
        </p:nvSpPr>
        <p:spPr>
          <a:xfrm>
            <a:off x="4039749" y="3462832"/>
            <a:ext cx="1014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2: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1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45" name="wa3"/>
          <p:cNvSpPr txBox="1"/>
          <p:nvPr/>
        </p:nvSpPr>
        <p:spPr>
          <a:xfrm>
            <a:off x="7694515" y="3483092"/>
            <a:ext cx="1051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3: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2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cxnSp>
        <p:nvCxnSpPr>
          <p:cNvPr id="59" name="dotted ew3"/>
          <p:cNvCxnSpPr>
            <a:stCxn id="7" idx="0"/>
            <a:endCxn id="6" idx="3"/>
          </p:cNvCxnSpPr>
          <p:nvPr/>
        </p:nvCxnSpPr>
        <p:spPr>
          <a:xfrm flipH="1" flipV="1">
            <a:off x="4736185" y="2377830"/>
            <a:ext cx="3404253" cy="55457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dotted ew2"/>
          <p:cNvCxnSpPr>
            <a:stCxn id="8" idx="0"/>
            <a:endCxn id="6" idx="2"/>
          </p:cNvCxnSpPr>
          <p:nvPr/>
        </p:nvCxnSpPr>
        <p:spPr>
          <a:xfrm flipH="1" flipV="1">
            <a:off x="4555991" y="2646355"/>
            <a:ext cx="1305" cy="260567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otted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dotted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dotted w12"/>
          <p:cNvCxnSpPr>
            <a:stCxn id="5" idx="3"/>
            <a:endCxn id="8" idx="1"/>
          </p:cNvCxnSpPr>
          <p:nvPr/>
        </p:nvCxnSpPr>
        <p:spPr>
          <a:xfrm flipV="1">
            <a:off x="1110787" y="3158722"/>
            <a:ext cx="3265009" cy="1519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dotted game to elb"/>
          <p:cNvCxnSpPr>
            <a:stCxn id="6" idx="0"/>
          </p:cNvCxnSpPr>
          <p:nvPr/>
        </p:nvCxnSpPr>
        <p:spPr>
          <a:xfrm flipV="1">
            <a:off x="4555991" y="1375387"/>
            <a:ext cx="1306" cy="733918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arrow game to elb"/>
          <p:cNvCxnSpPr>
            <a:stCxn id="6" idx="0"/>
          </p:cNvCxnSpPr>
          <p:nvPr/>
        </p:nvCxnSpPr>
        <p:spPr>
          <a:xfrm flipV="1">
            <a:off x="4555991" y="1384358"/>
            <a:ext cx="2" cy="72494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: request"/>
          <p:cNvSpPr txBox="1"/>
          <p:nvPr/>
        </p:nvSpPr>
        <p:spPr>
          <a:xfrm>
            <a:off x="4543015" y="1484419"/>
            <a:ext cx="153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Request ID X: Join</a:t>
            </a:r>
          </a:p>
          <a:p>
            <a:r>
              <a:rPr lang="en-US" sz="1400" dirty="0" smtClean="0">
                <a:latin typeface="Source Sans Pro" pitchFamily="34" charset="0"/>
              </a:rPr>
              <a:t>Warzone A</a:t>
            </a:r>
          </a:p>
        </p:txBody>
      </p:sp>
      <p:grpSp>
        <p:nvGrpSpPr>
          <p:cNvPr id="21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2" name="Folded Corner 21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9692" y="4704529"/>
              <a:ext cx="3533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Client creates request with random ID </a:t>
              </a:r>
              <a:r>
                <a:rPr lang="en-US" sz="800" dirty="0" smtClean="0">
                  <a:latin typeface="Source Sans Pro" panose="020B0503030403020204" pitchFamily="34" charset="0"/>
                </a:rPr>
                <a:t>X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56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Algorithm</a:t>
            </a:r>
            <a:endParaRPr lang="en-US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20" y="1072477"/>
            <a:ext cx="683943" cy="487681"/>
          </a:xfrm>
          <a:prstGeom prst="rect">
            <a:avLst/>
          </a:prstGeom>
        </p:spPr>
      </p:pic>
      <p:pic>
        <p:nvPicPr>
          <p:cNvPr id="6" name="image el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96" y="2109305"/>
            <a:ext cx="360389" cy="537050"/>
          </a:xfrm>
          <a:prstGeom prst="rect">
            <a:avLst/>
          </a:prstGeom>
        </p:spPr>
      </p:pic>
      <p:pic>
        <p:nvPicPr>
          <p:cNvPr id="5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" y="2922113"/>
            <a:ext cx="363000" cy="503598"/>
          </a:xfrm>
          <a:prstGeom prst="rect">
            <a:avLst/>
          </a:prstGeom>
        </p:spPr>
      </p:pic>
      <p:pic>
        <p:nvPicPr>
          <p:cNvPr id="7" name="image wa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38" y="2932403"/>
            <a:ext cx="363000" cy="503598"/>
          </a:xfrm>
          <a:prstGeom prst="rect">
            <a:avLst/>
          </a:prstGeom>
        </p:spPr>
      </p:pic>
      <p:pic>
        <p:nvPicPr>
          <p:cNvPr id="8" name="image wa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6" y="2906922"/>
            <a:ext cx="363000" cy="503598"/>
          </a:xfrm>
          <a:prstGeom prst="rect">
            <a:avLst/>
          </a:prstGeom>
        </p:spPr>
      </p:pic>
      <p:sp>
        <p:nvSpPr>
          <p:cNvPr id="36" name="text: elb"/>
          <p:cNvSpPr txBox="1"/>
          <p:nvPr/>
        </p:nvSpPr>
        <p:spPr>
          <a:xfrm>
            <a:off x="4692096" y="2087297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Load balancer</a:t>
            </a:r>
          </a:p>
        </p:txBody>
      </p:sp>
      <p:sp>
        <p:nvSpPr>
          <p:cNvPr id="42" name="wa1"/>
          <p:cNvSpPr txBox="1"/>
          <p:nvPr/>
        </p:nvSpPr>
        <p:spPr>
          <a:xfrm>
            <a:off x="442147" y="3457611"/>
            <a:ext cx="9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1: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B</a:t>
            </a:r>
          </a:p>
        </p:txBody>
      </p:sp>
      <p:sp>
        <p:nvSpPr>
          <p:cNvPr id="44" name="wa2"/>
          <p:cNvSpPr txBox="1"/>
          <p:nvPr/>
        </p:nvSpPr>
        <p:spPr>
          <a:xfrm>
            <a:off x="4039749" y="3462832"/>
            <a:ext cx="1014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2: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1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45" name="wa3"/>
          <p:cNvSpPr txBox="1"/>
          <p:nvPr/>
        </p:nvSpPr>
        <p:spPr>
          <a:xfrm>
            <a:off x="7694515" y="3483092"/>
            <a:ext cx="1051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3: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2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cxnSp>
        <p:nvCxnSpPr>
          <p:cNvPr id="59" name="dotted ew3"/>
          <p:cNvCxnSpPr>
            <a:stCxn id="7" idx="0"/>
            <a:endCxn id="6" idx="3"/>
          </p:cNvCxnSpPr>
          <p:nvPr/>
        </p:nvCxnSpPr>
        <p:spPr>
          <a:xfrm flipH="1" flipV="1">
            <a:off x="4736185" y="2377830"/>
            <a:ext cx="3404253" cy="55457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dotted ew2"/>
          <p:cNvCxnSpPr>
            <a:stCxn id="8" idx="0"/>
            <a:endCxn id="6" idx="2"/>
          </p:cNvCxnSpPr>
          <p:nvPr/>
        </p:nvCxnSpPr>
        <p:spPr>
          <a:xfrm flipH="1" flipV="1">
            <a:off x="4555991" y="2646355"/>
            <a:ext cx="1305" cy="260567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otted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dotted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dotted w12"/>
          <p:cNvCxnSpPr>
            <a:stCxn id="5" idx="3"/>
            <a:endCxn id="8" idx="1"/>
          </p:cNvCxnSpPr>
          <p:nvPr/>
        </p:nvCxnSpPr>
        <p:spPr>
          <a:xfrm flipV="1">
            <a:off x="1110787" y="3158722"/>
            <a:ext cx="3265009" cy="1519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dotted game to elb"/>
          <p:cNvCxnSpPr>
            <a:stCxn id="6" idx="0"/>
          </p:cNvCxnSpPr>
          <p:nvPr/>
        </p:nvCxnSpPr>
        <p:spPr>
          <a:xfrm flipV="1">
            <a:off x="4555991" y="1375387"/>
            <a:ext cx="1306" cy="733918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arrow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arrow game to elb"/>
          <p:cNvCxnSpPr>
            <a:stCxn id="6" idx="0"/>
          </p:cNvCxnSpPr>
          <p:nvPr/>
        </p:nvCxnSpPr>
        <p:spPr>
          <a:xfrm flipV="1">
            <a:off x="4555991" y="1384358"/>
            <a:ext cx="2" cy="72494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: random"/>
          <p:cNvSpPr txBox="1"/>
          <p:nvPr/>
        </p:nvSpPr>
        <p:spPr>
          <a:xfrm>
            <a:off x="2570356" y="2283490"/>
            <a:ext cx="77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random</a:t>
            </a:r>
          </a:p>
        </p:txBody>
      </p:sp>
      <p:sp>
        <p:nvSpPr>
          <p:cNvPr id="13" name="text: request"/>
          <p:cNvSpPr txBox="1"/>
          <p:nvPr/>
        </p:nvSpPr>
        <p:spPr>
          <a:xfrm>
            <a:off x="4543015" y="1484419"/>
            <a:ext cx="153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Request ID X: Join</a:t>
            </a:r>
          </a:p>
          <a:p>
            <a:r>
              <a:rPr lang="en-US" sz="1400" dirty="0" smtClean="0">
                <a:latin typeface="Source Sans Pro" pitchFamily="34" charset="0"/>
              </a:rPr>
              <a:t>Warzone A</a:t>
            </a:r>
          </a:p>
        </p:txBody>
      </p:sp>
      <p:grpSp>
        <p:nvGrpSpPr>
          <p:cNvPr id="23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4" name="Folded Corner 23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9692" y="4704529"/>
              <a:ext cx="3533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Load balancer is Amazon ELB, so random </a:t>
              </a:r>
              <a:r>
                <a:rPr lang="en-US" sz="800" dirty="0" smtClean="0">
                  <a:latin typeface="Source Sans Pro" panose="020B0503030403020204" pitchFamily="34" charset="0"/>
                </a:rPr>
                <a:t>forwarding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66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Algorithm</a:t>
            </a:r>
            <a:endParaRPr lang="en-US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20" y="1072477"/>
            <a:ext cx="683943" cy="487681"/>
          </a:xfrm>
          <a:prstGeom prst="rect">
            <a:avLst/>
          </a:prstGeom>
        </p:spPr>
      </p:pic>
      <p:pic>
        <p:nvPicPr>
          <p:cNvPr id="6" name="image el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96" y="2109305"/>
            <a:ext cx="360389" cy="537050"/>
          </a:xfrm>
          <a:prstGeom prst="rect">
            <a:avLst/>
          </a:prstGeom>
        </p:spPr>
      </p:pic>
      <p:pic>
        <p:nvPicPr>
          <p:cNvPr id="5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" y="2922113"/>
            <a:ext cx="363000" cy="503598"/>
          </a:xfrm>
          <a:prstGeom prst="rect">
            <a:avLst/>
          </a:prstGeom>
        </p:spPr>
      </p:pic>
      <p:pic>
        <p:nvPicPr>
          <p:cNvPr id="7" name="image wa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38" y="2932403"/>
            <a:ext cx="363000" cy="503598"/>
          </a:xfrm>
          <a:prstGeom prst="rect">
            <a:avLst/>
          </a:prstGeom>
        </p:spPr>
      </p:pic>
      <p:pic>
        <p:nvPicPr>
          <p:cNvPr id="8" name="image wa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6" y="2906922"/>
            <a:ext cx="363000" cy="503598"/>
          </a:xfrm>
          <a:prstGeom prst="rect">
            <a:avLst/>
          </a:prstGeom>
        </p:spPr>
      </p:pic>
      <p:sp>
        <p:nvSpPr>
          <p:cNvPr id="36" name="text: elb"/>
          <p:cNvSpPr txBox="1"/>
          <p:nvPr/>
        </p:nvSpPr>
        <p:spPr>
          <a:xfrm>
            <a:off x="4692096" y="2087297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Load balancer</a:t>
            </a:r>
          </a:p>
        </p:txBody>
      </p:sp>
      <p:sp>
        <p:nvSpPr>
          <p:cNvPr id="42" name="wa1"/>
          <p:cNvSpPr txBox="1"/>
          <p:nvPr/>
        </p:nvSpPr>
        <p:spPr>
          <a:xfrm>
            <a:off x="442147" y="3457611"/>
            <a:ext cx="9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1: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B</a:t>
            </a:r>
          </a:p>
        </p:txBody>
      </p:sp>
      <p:sp>
        <p:nvSpPr>
          <p:cNvPr id="44" name="wa2"/>
          <p:cNvSpPr txBox="1"/>
          <p:nvPr/>
        </p:nvSpPr>
        <p:spPr>
          <a:xfrm>
            <a:off x="4039749" y="3462832"/>
            <a:ext cx="1014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2: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1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45" name="wa3"/>
          <p:cNvSpPr txBox="1"/>
          <p:nvPr/>
        </p:nvSpPr>
        <p:spPr>
          <a:xfrm>
            <a:off x="7694515" y="3483092"/>
            <a:ext cx="1051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3: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2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cxnSp>
        <p:nvCxnSpPr>
          <p:cNvPr id="59" name="dotted ew3"/>
          <p:cNvCxnSpPr>
            <a:stCxn id="7" idx="0"/>
            <a:endCxn id="6" idx="3"/>
          </p:cNvCxnSpPr>
          <p:nvPr/>
        </p:nvCxnSpPr>
        <p:spPr>
          <a:xfrm flipH="1" flipV="1">
            <a:off x="4736185" y="2377830"/>
            <a:ext cx="3404253" cy="55457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dotted ew2"/>
          <p:cNvCxnSpPr>
            <a:stCxn id="8" idx="0"/>
            <a:endCxn id="6" idx="2"/>
          </p:cNvCxnSpPr>
          <p:nvPr/>
        </p:nvCxnSpPr>
        <p:spPr>
          <a:xfrm flipH="1" flipV="1">
            <a:off x="4555991" y="2646355"/>
            <a:ext cx="1305" cy="260567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otted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dotted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dotted w12"/>
          <p:cNvCxnSpPr>
            <a:stCxn id="5" idx="3"/>
            <a:endCxn id="8" idx="1"/>
          </p:cNvCxnSpPr>
          <p:nvPr/>
        </p:nvCxnSpPr>
        <p:spPr>
          <a:xfrm flipV="1">
            <a:off x="1110787" y="3158722"/>
            <a:ext cx="3265009" cy="1519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dotted game to elb"/>
          <p:cNvCxnSpPr>
            <a:stCxn id="6" idx="0"/>
          </p:cNvCxnSpPr>
          <p:nvPr/>
        </p:nvCxnSpPr>
        <p:spPr>
          <a:xfrm flipV="1">
            <a:off x="4555991" y="1375387"/>
            <a:ext cx="1306" cy="733918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arrow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arrow game to elb"/>
          <p:cNvCxnSpPr>
            <a:stCxn id="6" idx="0"/>
          </p:cNvCxnSpPr>
          <p:nvPr/>
        </p:nvCxnSpPr>
        <p:spPr>
          <a:xfrm flipV="1">
            <a:off x="4555991" y="1384358"/>
            <a:ext cx="2" cy="72494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: shared map"/>
          <p:cNvSpPr txBox="1"/>
          <p:nvPr/>
        </p:nvSpPr>
        <p:spPr>
          <a:xfrm>
            <a:off x="-65114" y="2224154"/>
            <a:ext cx="2056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Shared map: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Who hosts what warzone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13" name="text: request"/>
          <p:cNvSpPr txBox="1"/>
          <p:nvPr/>
        </p:nvSpPr>
        <p:spPr>
          <a:xfrm>
            <a:off x="4543015" y="1484419"/>
            <a:ext cx="153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Request ID X: Join</a:t>
            </a:r>
          </a:p>
          <a:p>
            <a:r>
              <a:rPr lang="en-US" sz="1400" dirty="0" smtClean="0">
                <a:latin typeface="Source Sans Pro" pitchFamily="34" charset="0"/>
              </a:rPr>
              <a:t>Warzone A</a:t>
            </a:r>
          </a:p>
        </p:txBody>
      </p:sp>
      <p:grpSp>
        <p:nvGrpSpPr>
          <p:cNvPr id="23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4" name="Folded Corner 23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9692" y="4704529"/>
              <a:ext cx="3533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Using shared </a:t>
              </a:r>
              <a:r>
                <a:rPr lang="en-US" sz="800" dirty="0" err="1">
                  <a:latin typeface="Source Sans Pro" panose="020B0503030403020204" pitchFamily="34" charset="0"/>
                </a:rPr>
                <a:t>Hazelcast</a:t>
              </a:r>
              <a:r>
                <a:rPr lang="en-US" sz="800" dirty="0">
                  <a:latin typeface="Source Sans Pro" panose="020B0503030403020204" pitchFamily="34" charset="0"/>
                </a:rPr>
                <a:t> map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53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Algorithm</a:t>
            </a:r>
            <a:endParaRPr lang="en-US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20" y="1072477"/>
            <a:ext cx="683943" cy="487681"/>
          </a:xfrm>
          <a:prstGeom prst="rect">
            <a:avLst/>
          </a:prstGeom>
        </p:spPr>
      </p:pic>
      <p:pic>
        <p:nvPicPr>
          <p:cNvPr id="6" name="image el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96" y="2109305"/>
            <a:ext cx="360389" cy="537050"/>
          </a:xfrm>
          <a:prstGeom prst="rect">
            <a:avLst/>
          </a:prstGeom>
        </p:spPr>
      </p:pic>
      <p:pic>
        <p:nvPicPr>
          <p:cNvPr id="5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" y="2922113"/>
            <a:ext cx="363000" cy="503598"/>
          </a:xfrm>
          <a:prstGeom prst="rect">
            <a:avLst/>
          </a:prstGeom>
        </p:spPr>
      </p:pic>
      <p:pic>
        <p:nvPicPr>
          <p:cNvPr id="7" name="image wa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38" y="2932403"/>
            <a:ext cx="363000" cy="503598"/>
          </a:xfrm>
          <a:prstGeom prst="rect">
            <a:avLst/>
          </a:prstGeom>
        </p:spPr>
      </p:pic>
      <p:pic>
        <p:nvPicPr>
          <p:cNvPr id="8" name="image wa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6" y="2906922"/>
            <a:ext cx="363000" cy="503598"/>
          </a:xfrm>
          <a:prstGeom prst="rect">
            <a:avLst/>
          </a:prstGeom>
        </p:spPr>
      </p:pic>
      <p:sp>
        <p:nvSpPr>
          <p:cNvPr id="36" name="text: elb"/>
          <p:cNvSpPr txBox="1"/>
          <p:nvPr/>
        </p:nvSpPr>
        <p:spPr>
          <a:xfrm>
            <a:off x="4692096" y="2087297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Load balancer</a:t>
            </a:r>
          </a:p>
        </p:txBody>
      </p:sp>
      <p:sp>
        <p:nvSpPr>
          <p:cNvPr id="42" name="wa1"/>
          <p:cNvSpPr txBox="1"/>
          <p:nvPr/>
        </p:nvSpPr>
        <p:spPr>
          <a:xfrm>
            <a:off x="442147" y="3457611"/>
            <a:ext cx="9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1: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B</a:t>
            </a:r>
          </a:p>
        </p:txBody>
      </p:sp>
      <p:sp>
        <p:nvSpPr>
          <p:cNvPr id="44" name="wa2"/>
          <p:cNvSpPr txBox="1"/>
          <p:nvPr/>
        </p:nvSpPr>
        <p:spPr>
          <a:xfrm>
            <a:off x="4039749" y="3462832"/>
            <a:ext cx="1014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2: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1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45" name="wa3"/>
          <p:cNvSpPr txBox="1"/>
          <p:nvPr/>
        </p:nvSpPr>
        <p:spPr>
          <a:xfrm>
            <a:off x="7694515" y="3483092"/>
            <a:ext cx="1051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3: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2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cxnSp>
        <p:nvCxnSpPr>
          <p:cNvPr id="59" name="dotted ew3"/>
          <p:cNvCxnSpPr>
            <a:stCxn id="7" idx="0"/>
            <a:endCxn id="6" idx="3"/>
          </p:cNvCxnSpPr>
          <p:nvPr/>
        </p:nvCxnSpPr>
        <p:spPr>
          <a:xfrm flipH="1" flipV="1">
            <a:off x="4736185" y="2377830"/>
            <a:ext cx="3404253" cy="55457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dotted ew2"/>
          <p:cNvCxnSpPr>
            <a:stCxn id="8" idx="0"/>
            <a:endCxn id="6" idx="2"/>
          </p:cNvCxnSpPr>
          <p:nvPr/>
        </p:nvCxnSpPr>
        <p:spPr>
          <a:xfrm flipH="1" flipV="1">
            <a:off x="4555991" y="2646355"/>
            <a:ext cx="1305" cy="260567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otted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dotted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dotted w12"/>
          <p:cNvCxnSpPr>
            <a:stCxn id="5" idx="3"/>
            <a:endCxn id="8" idx="1"/>
          </p:cNvCxnSpPr>
          <p:nvPr/>
        </p:nvCxnSpPr>
        <p:spPr>
          <a:xfrm flipV="1">
            <a:off x="1110787" y="3158722"/>
            <a:ext cx="3265009" cy="1519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dotted game to elb"/>
          <p:cNvCxnSpPr>
            <a:stCxn id="6" idx="0"/>
          </p:cNvCxnSpPr>
          <p:nvPr/>
        </p:nvCxnSpPr>
        <p:spPr>
          <a:xfrm flipV="1">
            <a:off x="4555991" y="1375387"/>
            <a:ext cx="1306" cy="733918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arrow w12"/>
          <p:cNvCxnSpPr>
            <a:stCxn id="8" idx="1"/>
            <a:endCxn id="5" idx="3"/>
          </p:cNvCxnSpPr>
          <p:nvPr/>
        </p:nvCxnSpPr>
        <p:spPr>
          <a:xfrm flipH="1">
            <a:off x="1110787" y="3158722"/>
            <a:ext cx="3265009" cy="1519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arrow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arrow game to elb"/>
          <p:cNvCxnSpPr>
            <a:stCxn id="6" idx="0"/>
          </p:cNvCxnSpPr>
          <p:nvPr/>
        </p:nvCxnSpPr>
        <p:spPr>
          <a:xfrm flipV="1">
            <a:off x="4555991" y="1384358"/>
            <a:ext cx="2" cy="72494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: forward request X"/>
          <p:cNvSpPr txBox="1"/>
          <p:nvPr/>
        </p:nvSpPr>
        <p:spPr>
          <a:xfrm>
            <a:off x="1699149" y="3150833"/>
            <a:ext cx="2308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Forward: Warzone A,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</a:t>
            </a:r>
            <a:r>
              <a:rPr lang="en-US" sz="1400" dirty="0" err="1" smtClean="0">
                <a:latin typeface="Source Sans Pro" pitchFamily="34" charset="0"/>
              </a:rPr>
              <a:t>consistent_hash</a:t>
            </a:r>
            <a:r>
              <a:rPr lang="en-US" sz="1400" dirty="0" smtClean="0">
                <a:latin typeface="Source Sans Pro" pitchFamily="34" charset="0"/>
              </a:rPr>
              <a:t>(X)</a:t>
            </a:r>
          </a:p>
        </p:txBody>
      </p:sp>
      <p:sp>
        <p:nvSpPr>
          <p:cNvPr id="13" name="text: request"/>
          <p:cNvSpPr txBox="1"/>
          <p:nvPr/>
        </p:nvSpPr>
        <p:spPr>
          <a:xfrm>
            <a:off x="4543015" y="1484419"/>
            <a:ext cx="153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Request ID X: Join</a:t>
            </a:r>
          </a:p>
          <a:p>
            <a:r>
              <a:rPr lang="en-US" sz="1400" dirty="0" smtClean="0">
                <a:latin typeface="Source Sans Pro" pitchFamily="34" charset="0"/>
              </a:rPr>
              <a:t>Warzone A</a:t>
            </a:r>
          </a:p>
        </p:txBody>
      </p:sp>
      <p:sp>
        <p:nvSpPr>
          <p:cNvPr id="89" name="text: request db"/>
          <p:cNvSpPr txBox="1"/>
          <p:nvPr/>
        </p:nvSpPr>
        <p:spPr>
          <a:xfrm>
            <a:off x="4660546" y="2619157"/>
            <a:ext cx="1414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In memory: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Pending request</a:t>
            </a:r>
          </a:p>
        </p:txBody>
      </p:sp>
      <p:grpSp>
        <p:nvGrpSpPr>
          <p:cNvPr id="25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6" name="Folded Corner 25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Lets say match was not found first time, so </a:t>
              </a:r>
              <a:r>
                <a:rPr lang="en-US" sz="800" dirty="0" err="1">
                  <a:latin typeface="Source Sans Pro" panose="020B0503030403020204" pitchFamily="34" charset="0"/>
                </a:rPr>
                <a:t>webapp</a:t>
              </a:r>
              <a:r>
                <a:rPr lang="en-US" sz="800" dirty="0">
                  <a:latin typeface="Source Sans Pro" panose="020B0503030403020204" pitchFamily="34" charset="0"/>
                </a:rPr>
                <a:t> 2 returns match making progress status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56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Algorithm</a:t>
            </a:r>
            <a:endParaRPr lang="en-US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20" y="1072477"/>
            <a:ext cx="683943" cy="487681"/>
          </a:xfrm>
          <a:prstGeom prst="rect">
            <a:avLst/>
          </a:prstGeom>
        </p:spPr>
      </p:pic>
      <p:pic>
        <p:nvPicPr>
          <p:cNvPr id="6" name="image el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96" y="2109305"/>
            <a:ext cx="360389" cy="537050"/>
          </a:xfrm>
          <a:prstGeom prst="rect">
            <a:avLst/>
          </a:prstGeom>
        </p:spPr>
      </p:pic>
      <p:pic>
        <p:nvPicPr>
          <p:cNvPr id="5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" y="2922113"/>
            <a:ext cx="363000" cy="503598"/>
          </a:xfrm>
          <a:prstGeom prst="rect">
            <a:avLst/>
          </a:prstGeom>
        </p:spPr>
      </p:pic>
      <p:pic>
        <p:nvPicPr>
          <p:cNvPr id="7" name="image wa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38" y="2932403"/>
            <a:ext cx="363000" cy="503598"/>
          </a:xfrm>
          <a:prstGeom prst="rect">
            <a:avLst/>
          </a:prstGeom>
        </p:spPr>
      </p:pic>
      <p:pic>
        <p:nvPicPr>
          <p:cNvPr id="8" name="image wa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6" y="2906922"/>
            <a:ext cx="363000" cy="503598"/>
          </a:xfrm>
          <a:prstGeom prst="rect">
            <a:avLst/>
          </a:prstGeom>
        </p:spPr>
      </p:pic>
      <p:sp>
        <p:nvSpPr>
          <p:cNvPr id="36" name="text: elb"/>
          <p:cNvSpPr txBox="1"/>
          <p:nvPr/>
        </p:nvSpPr>
        <p:spPr>
          <a:xfrm>
            <a:off x="4692096" y="2087297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Load balancer</a:t>
            </a:r>
          </a:p>
        </p:txBody>
      </p:sp>
      <p:sp>
        <p:nvSpPr>
          <p:cNvPr id="42" name="wa1"/>
          <p:cNvSpPr txBox="1"/>
          <p:nvPr/>
        </p:nvSpPr>
        <p:spPr>
          <a:xfrm>
            <a:off x="442147" y="3457611"/>
            <a:ext cx="9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1: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B</a:t>
            </a:r>
          </a:p>
        </p:txBody>
      </p:sp>
      <p:sp>
        <p:nvSpPr>
          <p:cNvPr id="44" name="wa2"/>
          <p:cNvSpPr txBox="1"/>
          <p:nvPr/>
        </p:nvSpPr>
        <p:spPr>
          <a:xfrm>
            <a:off x="4039749" y="3462832"/>
            <a:ext cx="1014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2: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1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45" name="wa3"/>
          <p:cNvSpPr txBox="1"/>
          <p:nvPr/>
        </p:nvSpPr>
        <p:spPr>
          <a:xfrm>
            <a:off x="7694515" y="3483092"/>
            <a:ext cx="1051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3: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2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cxnSp>
        <p:nvCxnSpPr>
          <p:cNvPr id="59" name="dotted ew3"/>
          <p:cNvCxnSpPr>
            <a:stCxn id="7" idx="0"/>
            <a:endCxn id="6" idx="3"/>
          </p:cNvCxnSpPr>
          <p:nvPr/>
        </p:nvCxnSpPr>
        <p:spPr>
          <a:xfrm flipH="1" flipV="1">
            <a:off x="4736185" y="2377830"/>
            <a:ext cx="3404253" cy="55457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dotted ew2"/>
          <p:cNvCxnSpPr>
            <a:stCxn id="8" idx="0"/>
            <a:endCxn id="6" idx="2"/>
          </p:cNvCxnSpPr>
          <p:nvPr/>
        </p:nvCxnSpPr>
        <p:spPr>
          <a:xfrm flipH="1" flipV="1">
            <a:off x="4555991" y="2646355"/>
            <a:ext cx="1305" cy="260567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otted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dotted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dotted w12"/>
          <p:cNvCxnSpPr>
            <a:stCxn id="5" idx="3"/>
            <a:endCxn id="8" idx="1"/>
          </p:cNvCxnSpPr>
          <p:nvPr/>
        </p:nvCxnSpPr>
        <p:spPr>
          <a:xfrm flipV="1">
            <a:off x="1110787" y="3158722"/>
            <a:ext cx="3265009" cy="1519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dotted game to elb"/>
          <p:cNvCxnSpPr>
            <a:stCxn id="6" idx="0"/>
          </p:cNvCxnSpPr>
          <p:nvPr/>
        </p:nvCxnSpPr>
        <p:spPr>
          <a:xfrm flipV="1">
            <a:off x="4555991" y="1375387"/>
            <a:ext cx="1306" cy="733918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arrow w32"/>
          <p:cNvCxnSpPr>
            <a:stCxn id="8" idx="3"/>
            <a:endCxn id="7" idx="1"/>
          </p:cNvCxnSpPr>
          <p:nvPr/>
        </p:nvCxnSpPr>
        <p:spPr>
          <a:xfrm>
            <a:off x="4738796" y="3158722"/>
            <a:ext cx="3220142" cy="2548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arrow ew3"/>
          <p:cNvCxnSpPr>
            <a:stCxn id="7" idx="0"/>
            <a:endCxn id="6" idx="3"/>
          </p:cNvCxnSpPr>
          <p:nvPr/>
        </p:nvCxnSpPr>
        <p:spPr>
          <a:xfrm flipH="1" flipV="1">
            <a:off x="4736185" y="2377830"/>
            <a:ext cx="3404253" cy="55457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arrow game to elb"/>
          <p:cNvCxnSpPr>
            <a:stCxn id="6" idx="0"/>
          </p:cNvCxnSpPr>
          <p:nvPr/>
        </p:nvCxnSpPr>
        <p:spPr>
          <a:xfrm flipV="1">
            <a:off x="4555991" y="1384358"/>
            <a:ext cx="2" cy="72494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text: forward request X 2"/>
          <p:cNvSpPr txBox="1"/>
          <p:nvPr/>
        </p:nvSpPr>
        <p:spPr>
          <a:xfrm>
            <a:off x="5943436" y="3219215"/>
            <a:ext cx="810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Forward</a:t>
            </a:r>
          </a:p>
        </p:txBody>
      </p:sp>
      <p:sp>
        <p:nvSpPr>
          <p:cNvPr id="77" name="text: repeat request"/>
          <p:cNvSpPr txBox="1"/>
          <p:nvPr/>
        </p:nvSpPr>
        <p:spPr>
          <a:xfrm>
            <a:off x="4543015" y="1491334"/>
            <a:ext cx="1771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Repeat Request ID X: </a:t>
            </a:r>
          </a:p>
          <a:p>
            <a:r>
              <a:rPr lang="en-US" sz="1400" dirty="0" smtClean="0">
                <a:latin typeface="Source Sans Pro" pitchFamily="34" charset="0"/>
              </a:rPr>
              <a:t>Join Warzone A</a:t>
            </a:r>
          </a:p>
        </p:txBody>
      </p:sp>
      <p:sp>
        <p:nvSpPr>
          <p:cNvPr id="89" name="text: request db"/>
          <p:cNvSpPr txBox="1"/>
          <p:nvPr/>
        </p:nvSpPr>
        <p:spPr>
          <a:xfrm>
            <a:off x="4660546" y="2619157"/>
            <a:ext cx="1414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In memory: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Pending request</a:t>
            </a:r>
          </a:p>
        </p:txBody>
      </p:sp>
      <p:grpSp>
        <p:nvGrpSpPr>
          <p:cNvPr id="25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6" name="Folded Corner 25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After 5 seconds client repeats request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Request has same ID so ends up on </a:t>
              </a:r>
              <a:r>
                <a:rPr lang="en-US" sz="800" dirty="0" err="1">
                  <a:latin typeface="Source Sans Pro" panose="020B0503030403020204" pitchFamily="34" charset="0"/>
                </a:rPr>
                <a:t>webapp</a:t>
              </a:r>
              <a:r>
                <a:rPr lang="en-US" sz="800" dirty="0">
                  <a:latin typeface="Source Sans Pro" panose="020B0503030403020204" pitchFamily="34" charset="0"/>
                </a:rPr>
                <a:t> 2 again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79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Algorithm</a:t>
            </a:r>
            <a:endParaRPr lang="en-US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20" y="1072477"/>
            <a:ext cx="683943" cy="487681"/>
          </a:xfrm>
          <a:prstGeom prst="rect">
            <a:avLst/>
          </a:prstGeom>
        </p:spPr>
      </p:pic>
      <p:pic>
        <p:nvPicPr>
          <p:cNvPr id="6" name="image el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96" y="2109305"/>
            <a:ext cx="360389" cy="537050"/>
          </a:xfrm>
          <a:prstGeom prst="rect">
            <a:avLst/>
          </a:prstGeom>
        </p:spPr>
      </p:pic>
      <p:pic>
        <p:nvPicPr>
          <p:cNvPr id="5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" y="2922113"/>
            <a:ext cx="363000" cy="503598"/>
          </a:xfrm>
          <a:prstGeom prst="rect">
            <a:avLst/>
          </a:prstGeom>
        </p:spPr>
      </p:pic>
      <p:pic>
        <p:nvPicPr>
          <p:cNvPr id="7" name="image wa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38" y="2932403"/>
            <a:ext cx="363000" cy="503598"/>
          </a:xfrm>
          <a:prstGeom prst="rect">
            <a:avLst/>
          </a:prstGeom>
        </p:spPr>
      </p:pic>
      <p:pic>
        <p:nvPicPr>
          <p:cNvPr id="8" name="image wa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6" y="2906922"/>
            <a:ext cx="363000" cy="503598"/>
          </a:xfrm>
          <a:prstGeom prst="rect">
            <a:avLst/>
          </a:prstGeom>
        </p:spPr>
      </p:pic>
      <p:sp>
        <p:nvSpPr>
          <p:cNvPr id="36" name="text: elb"/>
          <p:cNvSpPr txBox="1"/>
          <p:nvPr/>
        </p:nvSpPr>
        <p:spPr>
          <a:xfrm>
            <a:off x="4692096" y="2087297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Load balancer</a:t>
            </a:r>
          </a:p>
        </p:txBody>
      </p:sp>
      <p:sp>
        <p:nvSpPr>
          <p:cNvPr id="42" name="wa1"/>
          <p:cNvSpPr txBox="1"/>
          <p:nvPr/>
        </p:nvSpPr>
        <p:spPr>
          <a:xfrm>
            <a:off x="442147" y="3457611"/>
            <a:ext cx="9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1: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B</a:t>
            </a:r>
          </a:p>
        </p:txBody>
      </p:sp>
      <p:sp>
        <p:nvSpPr>
          <p:cNvPr id="44" name="wa2"/>
          <p:cNvSpPr txBox="1"/>
          <p:nvPr/>
        </p:nvSpPr>
        <p:spPr>
          <a:xfrm>
            <a:off x="4039749" y="3462832"/>
            <a:ext cx="1014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2: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1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45" name="wa3"/>
          <p:cNvSpPr txBox="1"/>
          <p:nvPr/>
        </p:nvSpPr>
        <p:spPr>
          <a:xfrm>
            <a:off x="7694515" y="3483092"/>
            <a:ext cx="1051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3: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2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cxnSp>
        <p:nvCxnSpPr>
          <p:cNvPr id="59" name="dotted ew3"/>
          <p:cNvCxnSpPr>
            <a:stCxn id="7" idx="0"/>
            <a:endCxn id="6" idx="3"/>
          </p:cNvCxnSpPr>
          <p:nvPr/>
        </p:nvCxnSpPr>
        <p:spPr>
          <a:xfrm flipH="1" flipV="1">
            <a:off x="4736185" y="2377830"/>
            <a:ext cx="3404253" cy="55457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dotted ew2"/>
          <p:cNvCxnSpPr>
            <a:stCxn id="8" idx="0"/>
            <a:endCxn id="6" idx="2"/>
          </p:cNvCxnSpPr>
          <p:nvPr/>
        </p:nvCxnSpPr>
        <p:spPr>
          <a:xfrm flipH="1" flipV="1">
            <a:off x="4555991" y="2646355"/>
            <a:ext cx="1305" cy="260567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otted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dotted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dotted w12"/>
          <p:cNvCxnSpPr>
            <a:stCxn id="5" idx="3"/>
            <a:endCxn id="8" idx="1"/>
          </p:cNvCxnSpPr>
          <p:nvPr/>
        </p:nvCxnSpPr>
        <p:spPr>
          <a:xfrm flipV="1">
            <a:off x="1110787" y="3158722"/>
            <a:ext cx="3265009" cy="1519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dotted game to elb"/>
          <p:cNvCxnSpPr>
            <a:stCxn id="6" idx="0"/>
          </p:cNvCxnSpPr>
          <p:nvPr/>
        </p:nvCxnSpPr>
        <p:spPr>
          <a:xfrm flipV="1">
            <a:off x="4555991" y="1375387"/>
            <a:ext cx="1306" cy="733918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arrow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arrow w3e"/>
          <p:cNvCxnSpPr>
            <a:stCxn id="6" idx="3"/>
            <a:endCxn id="7" idx="0"/>
          </p:cNvCxnSpPr>
          <p:nvPr/>
        </p:nvCxnSpPr>
        <p:spPr>
          <a:xfrm>
            <a:off x="4736185" y="2377830"/>
            <a:ext cx="3404253" cy="55457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arrow elb to game"/>
          <p:cNvCxnSpPr>
            <a:endCxn id="6" idx="0"/>
          </p:cNvCxnSpPr>
          <p:nvPr/>
        </p:nvCxnSpPr>
        <p:spPr>
          <a:xfrm flipH="1">
            <a:off x="4555991" y="1375386"/>
            <a:ext cx="1305" cy="733919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text: assignment"/>
          <p:cNvSpPr txBox="1"/>
          <p:nvPr/>
        </p:nvSpPr>
        <p:spPr>
          <a:xfrm>
            <a:off x="5717462" y="3221482"/>
            <a:ext cx="12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Assign Game Y</a:t>
            </a:r>
          </a:p>
        </p:txBody>
      </p:sp>
      <p:grpSp>
        <p:nvGrpSpPr>
          <p:cNvPr id="23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4" name="Folded Corner 23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9692" y="4704529"/>
              <a:ext cx="3533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Game found, assignment sent </a:t>
              </a:r>
              <a:r>
                <a:rPr lang="en-US" sz="800" dirty="0" smtClean="0">
                  <a:latin typeface="Source Sans Pro" panose="020B0503030403020204" pitchFamily="34" charset="0"/>
                </a:rPr>
                <a:t>back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236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Hosting Choices</a:t>
            </a:r>
          </a:p>
          <a:p>
            <a:r>
              <a:rPr lang="en-US" dirty="0"/>
              <a:t>Server Architecture</a:t>
            </a:r>
          </a:p>
          <a:p>
            <a:r>
              <a:rPr lang="en-US" dirty="0"/>
              <a:t>Match Making</a:t>
            </a:r>
          </a:p>
          <a:p>
            <a:r>
              <a:rPr lang="en-US" dirty="0"/>
              <a:t>Zero Downtime</a:t>
            </a:r>
          </a:p>
          <a:p>
            <a:r>
              <a:rPr lang="en-US" dirty="0"/>
              <a:t>Updating Without Patching</a:t>
            </a:r>
          </a:p>
          <a:p>
            <a:r>
              <a:rPr lang="en-US" dirty="0"/>
              <a:t>How Telemetry Helped Fix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Algorithm</a:t>
            </a:r>
            <a:endParaRPr lang="en-US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20" y="1072477"/>
            <a:ext cx="683943" cy="487681"/>
          </a:xfrm>
          <a:prstGeom prst="rect">
            <a:avLst/>
          </a:prstGeom>
        </p:spPr>
      </p:pic>
      <p:pic>
        <p:nvPicPr>
          <p:cNvPr id="6" name="image el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96" y="2109305"/>
            <a:ext cx="360389" cy="537050"/>
          </a:xfrm>
          <a:prstGeom prst="rect">
            <a:avLst/>
          </a:prstGeom>
        </p:spPr>
      </p:pic>
      <p:pic>
        <p:nvPicPr>
          <p:cNvPr id="5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" y="2922113"/>
            <a:ext cx="363000" cy="503598"/>
          </a:xfrm>
          <a:prstGeom prst="rect">
            <a:avLst/>
          </a:prstGeom>
        </p:spPr>
      </p:pic>
      <p:pic>
        <p:nvPicPr>
          <p:cNvPr id="7" name="image wa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38" y="2932403"/>
            <a:ext cx="363000" cy="503598"/>
          </a:xfrm>
          <a:prstGeom prst="rect">
            <a:avLst/>
          </a:prstGeom>
        </p:spPr>
      </p:pic>
      <p:pic>
        <p:nvPicPr>
          <p:cNvPr id="8" name="image wa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6" y="2906922"/>
            <a:ext cx="363000" cy="503598"/>
          </a:xfrm>
          <a:prstGeom prst="rect">
            <a:avLst/>
          </a:prstGeom>
        </p:spPr>
      </p:pic>
      <p:sp>
        <p:nvSpPr>
          <p:cNvPr id="36" name="text: elb"/>
          <p:cNvSpPr txBox="1"/>
          <p:nvPr/>
        </p:nvSpPr>
        <p:spPr>
          <a:xfrm>
            <a:off x="4692096" y="2087297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Load balancer</a:t>
            </a:r>
          </a:p>
        </p:txBody>
      </p:sp>
      <p:sp>
        <p:nvSpPr>
          <p:cNvPr id="42" name="wa1"/>
          <p:cNvSpPr txBox="1"/>
          <p:nvPr/>
        </p:nvSpPr>
        <p:spPr>
          <a:xfrm>
            <a:off x="442147" y="3457611"/>
            <a:ext cx="9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1: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B</a:t>
            </a:r>
          </a:p>
        </p:txBody>
      </p:sp>
      <p:sp>
        <p:nvSpPr>
          <p:cNvPr id="44" name="wa2"/>
          <p:cNvSpPr txBox="1"/>
          <p:nvPr/>
        </p:nvSpPr>
        <p:spPr>
          <a:xfrm>
            <a:off x="4039749" y="3462832"/>
            <a:ext cx="1014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2: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1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45" name="wa3"/>
          <p:cNvSpPr txBox="1"/>
          <p:nvPr/>
        </p:nvSpPr>
        <p:spPr>
          <a:xfrm>
            <a:off x="7694515" y="3483092"/>
            <a:ext cx="1051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3: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2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cxnSp>
        <p:nvCxnSpPr>
          <p:cNvPr id="59" name="dotted ew3"/>
          <p:cNvCxnSpPr>
            <a:stCxn id="7" idx="0"/>
            <a:endCxn id="6" idx="3"/>
          </p:cNvCxnSpPr>
          <p:nvPr/>
        </p:nvCxnSpPr>
        <p:spPr>
          <a:xfrm flipH="1" flipV="1">
            <a:off x="4736185" y="2377830"/>
            <a:ext cx="3404253" cy="55457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dotted ew2"/>
          <p:cNvCxnSpPr>
            <a:stCxn id="8" idx="0"/>
            <a:endCxn id="6" idx="2"/>
          </p:cNvCxnSpPr>
          <p:nvPr/>
        </p:nvCxnSpPr>
        <p:spPr>
          <a:xfrm flipH="1" flipV="1">
            <a:off x="4555991" y="2646355"/>
            <a:ext cx="1305" cy="260567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otted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dotted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dotted w12"/>
          <p:cNvCxnSpPr>
            <a:stCxn id="5" idx="3"/>
            <a:endCxn id="8" idx="1"/>
          </p:cNvCxnSpPr>
          <p:nvPr/>
        </p:nvCxnSpPr>
        <p:spPr>
          <a:xfrm flipV="1">
            <a:off x="1110787" y="3158722"/>
            <a:ext cx="3265009" cy="1519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dotted game to elb"/>
          <p:cNvCxnSpPr>
            <a:stCxn id="6" idx="0"/>
          </p:cNvCxnSpPr>
          <p:nvPr/>
        </p:nvCxnSpPr>
        <p:spPr>
          <a:xfrm flipV="1">
            <a:off x="4555991" y="1375387"/>
            <a:ext cx="1306" cy="733918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: join game"/>
          <p:cNvSpPr/>
          <p:nvPr/>
        </p:nvSpPr>
        <p:spPr>
          <a:xfrm>
            <a:off x="4977131" y="930827"/>
            <a:ext cx="2097324" cy="72988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Source Sans Pro" pitchFamily="34" charset="0"/>
              </a:rPr>
              <a:t>Join Turbine</a:t>
            </a:r>
            <a:endParaRPr lang="en-US" dirty="0">
              <a:ln>
                <a:solidFill>
                  <a:sysClr val="windowText" lastClr="000000"/>
                </a:solidFill>
              </a:ln>
              <a:latin typeface="Source Sans Pro" pitchFamily="34" charset="0"/>
            </a:endParaRPr>
          </a:p>
        </p:txBody>
      </p:sp>
      <p:grpSp>
        <p:nvGrpSpPr>
          <p:cNvPr id="20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1" name="Folded Corner 20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19692" y="4704529"/>
              <a:ext cx="3533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Game uses IP / port returned by game assignment to connect to Turbine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08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Algorithm</a:t>
            </a:r>
            <a:endParaRPr lang="en-US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20" y="1072477"/>
            <a:ext cx="683943" cy="487681"/>
          </a:xfrm>
          <a:prstGeom prst="rect">
            <a:avLst/>
          </a:prstGeom>
        </p:spPr>
      </p:pic>
      <p:pic>
        <p:nvPicPr>
          <p:cNvPr id="6" name="image el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96" y="2109305"/>
            <a:ext cx="360389" cy="537050"/>
          </a:xfrm>
          <a:prstGeom prst="rect">
            <a:avLst/>
          </a:prstGeom>
        </p:spPr>
      </p:pic>
      <p:pic>
        <p:nvPicPr>
          <p:cNvPr id="5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" y="2922113"/>
            <a:ext cx="363000" cy="503598"/>
          </a:xfrm>
          <a:prstGeom prst="rect">
            <a:avLst/>
          </a:prstGeom>
        </p:spPr>
      </p:pic>
      <p:pic>
        <p:nvPicPr>
          <p:cNvPr id="7" name="image wa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38" y="2932403"/>
            <a:ext cx="363000" cy="503598"/>
          </a:xfrm>
          <a:prstGeom prst="rect">
            <a:avLst/>
          </a:prstGeom>
        </p:spPr>
      </p:pic>
      <p:pic>
        <p:nvPicPr>
          <p:cNvPr id="8" name="image wa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6" y="2906922"/>
            <a:ext cx="363000" cy="503598"/>
          </a:xfrm>
          <a:prstGeom prst="rect">
            <a:avLst/>
          </a:prstGeom>
        </p:spPr>
      </p:pic>
      <p:sp>
        <p:nvSpPr>
          <p:cNvPr id="36" name="text: elb"/>
          <p:cNvSpPr txBox="1"/>
          <p:nvPr/>
        </p:nvSpPr>
        <p:spPr>
          <a:xfrm>
            <a:off x="4692096" y="2087297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Load balancer</a:t>
            </a:r>
          </a:p>
        </p:txBody>
      </p:sp>
      <p:sp>
        <p:nvSpPr>
          <p:cNvPr id="42" name="wa1"/>
          <p:cNvSpPr txBox="1"/>
          <p:nvPr/>
        </p:nvSpPr>
        <p:spPr>
          <a:xfrm>
            <a:off x="442147" y="3457611"/>
            <a:ext cx="9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1: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B</a:t>
            </a:r>
          </a:p>
        </p:txBody>
      </p:sp>
      <p:sp>
        <p:nvSpPr>
          <p:cNvPr id="44" name="wa2"/>
          <p:cNvSpPr txBox="1"/>
          <p:nvPr/>
        </p:nvSpPr>
        <p:spPr>
          <a:xfrm>
            <a:off x="4039749" y="3462832"/>
            <a:ext cx="1014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2: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1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45" name="wa3"/>
          <p:cNvSpPr txBox="1"/>
          <p:nvPr/>
        </p:nvSpPr>
        <p:spPr>
          <a:xfrm>
            <a:off x="7694515" y="3483092"/>
            <a:ext cx="1051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3: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2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cxnSp>
        <p:nvCxnSpPr>
          <p:cNvPr id="59" name="dotted ew3"/>
          <p:cNvCxnSpPr>
            <a:stCxn id="7" idx="0"/>
            <a:endCxn id="6" idx="3"/>
          </p:cNvCxnSpPr>
          <p:nvPr/>
        </p:nvCxnSpPr>
        <p:spPr>
          <a:xfrm flipH="1" flipV="1">
            <a:off x="4736185" y="2377830"/>
            <a:ext cx="3404253" cy="55457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dotted ew2"/>
          <p:cNvCxnSpPr>
            <a:stCxn id="8" idx="0"/>
            <a:endCxn id="6" idx="2"/>
          </p:cNvCxnSpPr>
          <p:nvPr/>
        </p:nvCxnSpPr>
        <p:spPr>
          <a:xfrm flipH="1" flipV="1">
            <a:off x="4555991" y="2646355"/>
            <a:ext cx="1305" cy="260567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otted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dotted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dotted w12"/>
          <p:cNvCxnSpPr>
            <a:stCxn id="5" idx="3"/>
            <a:endCxn id="8" idx="1"/>
          </p:cNvCxnSpPr>
          <p:nvPr/>
        </p:nvCxnSpPr>
        <p:spPr>
          <a:xfrm flipV="1">
            <a:off x="1110787" y="3158722"/>
            <a:ext cx="3265009" cy="1519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dotted game to elb"/>
          <p:cNvCxnSpPr>
            <a:stCxn id="6" idx="0"/>
          </p:cNvCxnSpPr>
          <p:nvPr/>
        </p:nvCxnSpPr>
        <p:spPr>
          <a:xfrm flipV="1">
            <a:off x="4555991" y="1375387"/>
            <a:ext cx="1306" cy="733918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arrow ew2"/>
          <p:cNvCxnSpPr>
            <a:stCxn id="8" idx="0"/>
            <a:endCxn id="6" idx="2"/>
          </p:cNvCxnSpPr>
          <p:nvPr/>
        </p:nvCxnSpPr>
        <p:spPr>
          <a:xfrm flipH="1" flipV="1">
            <a:off x="4555991" y="2646355"/>
            <a:ext cx="1305" cy="26056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arrow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arrow game to elb"/>
          <p:cNvCxnSpPr>
            <a:stCxn id="6" idx="0"/>
          </p:cNvCxnSpPr>
          <p:nvPr/>
        </p:nvCxnSpPr>
        <p:spPr>
          <a:xfrm flipV="1">
            <a:off x="4555991" y="1384358"/>
            <a:ext cx="2" cy="72494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: match update"/>
          <p:cNvSpPr txBox="1"/>
          <p:nvPr/>
        </p:nvSpPr>
        <p:spPr>
          <a:xfrm>
            <a:off x="4543015" y="1492761"/>
            <a:ext cx="164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Game Y, Warzone A:</a:t>
            </a:r>
          </a:p>
          <a:p>
            <a:r>
              <a:rPr lang="en-US" sz="1400" dirty="0" smtClean="0">
                <a:latin typeface="Source Sans Pro" pitchFamily="34" charset="0"/>
              </a:rPr>
              <a:t>Match Update</a:t>
            </a:r>
          </a:p>
        </p:txBody>
      </p:sp>
      <p:sp>
        <p:nvSpPr>
          <p:cNvPr id="87" name="text: forward update"/>
          <p:cNvSpPr txBox="1"/>
          <p:nvPr/>
        </p:nvSpPr>
        <p:spPr>
          <a:xfrm>
            <a:off x="5203111" y="3219215"/>
            <a:ext cx="2302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Forward: Warzone A,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</a:t>
            </a:r>
            <a:r>
              <a:rPr lang="en-US" sz="1400" dirty="0" err="1" smtClean="0">
                <a:latin typeface="Source Sans Pro" pitchFamily="34" charset="0"/>
              </a:rPr>
              <a:t>consistent_hash</a:t>
            </a:r>
            <a:r>
              <a:rPr lang="en-US" sz="1400" dirty="0" smtClean="0">
                <a:latin typeface="Source Sans Pro" pitchFamily="34" charset="0"/>
              </a:rPr>
              <a:t>(Y)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88" name="text: game db"/>
          <p:cNvSpPr txBox="1"/>
          <p:nvPr/>
        </p:nvSpPr>
        <p:spPr>
          <a:xfrm>
            <a:off x="7537239" y="2273473"/>
            <a:ext cx="1504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In memory: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players in Game Y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grpSp>
        <p:nvGrpSpPr>
          <p:cNvPr id="25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26" name="Folded Corner 25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One client in game send match update when player joins (and periodically in 30 second intervals</a:t>
              </a:r>
              <a:r>
                <a:rPr lang="en-US" sz="800" dirty="0" smtClean="0">
                  <a:latin typeface="Source Sans Pro" panose="020B0503030403020204" pitchFamily="34" charset="0"/>
                </a:rPr>
                <a:t>). Game </a:t>
              </a:r>
              <a:r>
                <a:rPr lang="en-US" sz="800" dirty="0">
                  <a:latin typeface="Source Sans Pro" panose="020B0503030403020204" pitchFamily="34" charset="0"/>
                </a:rPr>
                <a:t>can be hosted on different </a:t>
              </a:r>
              <a:r>
                <a:rPr lang="en-US" sz="800" dirty="0" err="1">
                  <a:latin typeface="Source Sans Pro" panose="020B0503030403020204" pitchFamily="34" charset="0"/>
                </a:rPr>
                <a:t>webapp</a:t>
              </a:r>
              <a:r>
                <a:rPr lang="en-US" sz="800" dirty="0">
                  <a:latin typeface="Source Sans Pro" panose="020B0503030403020204" pitchFamily="34" charset="0"/>
                </a:rPr>
                <a:t> because </a:t>
              </a:r>
              <a:r>
                <a:rPr lang="en-US" sz="800" dirty="0" err="1">
                  <a:latin typeface="Source Sans Pro" panose="020B0503030403020204" pitchFamily="34" charset="0"/>
                </a:rPr>
                <a:t>consistent_hash</a:t>
              </a:r>
              <a:r>
                <a:rPr lang="en-US" sz="800" dirty="0">
                  <a:latin typeface="Source Sans Pro" panose="020B0503030403020204" pitchFamily="34" charset="0"/>
                </a:rPr>
                <a:t>(Y) is used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98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Algorithm</a:t>
            </a:r>
            <a:endParaRPr lang="en-US" dirty="0"/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020" y="1072477"/>
            <a:ext cx="683943" cy="487681"/>
          </a:xfrm>
          <a:prstGeom prst="rect">
            <a:avLst/>
          </a:prstGeom>
        </p:spPr>
      </p:pic>
      <p:pic>
        <p:nvPicPr>
          <p:cNvPr id="6" name="image el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96" y="2109305"/>
            <a:ext cx="360389" cy="537050"/>
          </a:xfrm>
          <a:prstGeom prst="rect">
            <a:avLst/>
          </a:prstGeom>
        </p:spPr>
      </p:pic>
      <p:pic>
        <p:nvPicPr>
          <p:cNvPr id="5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7" y="2922113"/>
            <a:ext cx="363000" cy="503598"/>
          </a:xfrm>
          <a:prstGeom prst="rect">
            <a:avLst/>
          </a:prstGeom>
        </p:spPr>
      </p:pic>
      <p:pic>
        <p:nvPicPr>
          <p:cNvPr id="7" name="image wa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38" y="2932403"/>
            <a:ext cx="363000" cy="503598"/>
          </a:xfrm>
          <a:prstGeom prst="rect">
            <a:avLst/>
          </a:prstGeom>
        </p:spPr>
      </p:pic>
      <p:pic>
        <p:nvPicPr>
          <p:cNvPr id="8" name="image wa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6" y="2906922"/>
            <a:ext cx="363000" cy="503598"/>
          </a:xfrm>
          <a:prstGeom prst="rect">
            <a:avLst/>
          </a:prstGeom>
        </p:spPr>
      </p:pic>
      <p:sp>
        <p:nvSpPr>
          <p:cNvPr id="36" name="text: elb"/>
          <p:cNvSpPr txBox="1"/>
          <p:nvPr/>
        </p:nvSpPr>
        <p:spPr>
          <a:xfrm>
            <a:off x="4692096" y="2087297"/>
            <a:ext cx="1246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Load balancer</a:t>
            </a:r>
          </a:p>
        </p:txBody>
      </p:sp>
      <p:sp>
        <p:nvSpPr>
          <p:cNvPr id="42" name="wa1"/>
          <p:cNvSpPr txBox="1"/>
          <p:nvPr/>
        </p:nvSpPr>
        <p:spPr>
          <a:xfrm>
            <a:off x="442147" y="3457611"/>
            <a:ext cx="971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1: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B</a:t>
            </a:r>
          </a:p>
        </p:txBody>
      </p:sp>
      <p:sp>
        <p:nvSpPr>
          <p:cNvPr id="44" name="wa2"/>
          <p:cNvSpPr txBox="1"/>
          <p:nvPr/>
        </p:nvSpPr>
        <p:spPr>
          <a:xfrm>
            <a:off x="4039749" y="3462832"/>
            <a:ext cx="1014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2: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1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sp>
        <p:nvSpPr>
          <p:cNvPr id="45" name="wa3"/>
          <p:cNvSpPr txBox="1"/>
          <p:nvPr/>
        </p:nvSpPr>
        <p:spPr>
          <a:xfrm>
            <a:off x="7694515" y="3483092"/>
            <a:ext cx="1051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ource Sans Pro" pitchFamily="34" charset="0"/>
              </a:rPr>
              <a:t>Webapp 3: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Warzone A, </a:t>
            </a:r>
          </a:p>
          <a:p>
            <a:pPr algn="ctr"/>
            <a:r>
              <a:rPr lang="en-US" sz="1400" dirty="0" smtClean="0">
                <a:latin typeface="Source Sans Pro" pitchFamily="34" charset="0"/>
              </a:rPr>
              <a:t>partition 2</a:t>
            </a:r>
            <a:endParaRPr lang="en-US" sz="1400" baseline="-25000" dirty="0" smtClean="0">
              <a:latin typeface="Source Sans Pro" pitchFamily="34" charset="0"/>
            </a:endParaRPr>
          </a:p>
        </p:txBody>
      </p:sp>
      <p:cxnSp>
        <p:nvCxnSpPr>
          <p:cNvPr id="59" name="dotted ew3"/>
          <p:cNvCxnSpPr>
            <a:stCxn id="7" idx="0"/>
            <a:endCxn id="6" idx="3"/>
          </p:cNvCxnSpPr>
          <p:nvPr/>
        </p:nvCxnSpPr>
        <p:spPr>
          <a:xfrm flipH="1" flipV="1">
            <a:off x="4736185" y="2377830"/>
            <a:ext cx="3404253" cy="55457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dotted ew2"/>
          <p:cNvCxnSpPr>
            <a:stCxn id="8" idx="0"/>
            <a:endCxn id="6" idx="2"/>
          </p:cNvCxnSpPr>
          <p:nvPr/>
        </p:nvCxnSpPr>
        <p:spPr>
          <a:xfrm flipH="1" flipV="1">
            <a:off x="4555991" y="2646355"/>
            <a:ext cx="1305" cy="260567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dotted ew1"/>
          <p:cNvCxnSpPr>
            <a:stCxn id="5" idx="0"/>
            <a:endCxn id="6" idx="1"/>
          </p:cNvCxnSpPr>
          <p:nvPr/>
        </p:nvCxnSpPr>
        <p:spPr>
          <a:xfrm flipV="1">
            <a:off x="929287" y="2377830"/>
            <a:ext cx="3446509" cy="544283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dotted w23"/>
          <p:cNvCxnSpPr>
            <a:stCxn id="7" idx="1"/>
            <a:endCxn id="8" idx="3"/>
          </p:cNvCxnSpPr>
          <p:nvPr/>
        </p:nvCxnSpPr>
        <p:spPr>
          <a:xfrm flipH="1" flipV="1">
            <a:off x="4738796" y="3158722"/>
            <a:ext cx="3220142" cy="2548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dotted w12"/>
          <p:cNvCxnSpPr>
            <a:stCxn id="5" idx="3"/>
            <a:endCxn id="8" idx="1"/>
          </p:cNvCxnSpPr>
          <p:nvPr/>
        </p:nvCxnSpPr>
        <p:spPr>
          <a:xfrm flipV="1">
            <a:off x="1110787" y="3158722"/>
            <a:ext cx="3265009" cy="15191"/>
          </a:xfrm>
          <a:prstGeom prst="straightConnector1">
            <a:avLst/>
          </a:prstGeom>
          <a:ln>
            <a:prstDash val="sysDot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dotted game to elb"/>
          <p:cNvCxnSpPr>
            <a:stCxn id="6" idx="0"/>
          </p:cNvCxnSpPr>
          <p:nvPr/>
        </p:nvCxnSpPr>
        <p:spPr>
          <a:xfrm flipV="1">
            <a:off x="4555991" y="1375387"/>
            <a:ext cx="1306" cy="733918"/>
          </a:xfrm>
          <a:prstGeom prst="straightConnector1">
            <a:avLst/>
          </a:prstGeom>
          <a:ln>
            <a:solidFill>
              <a:schemeClr val="dk1">
                <a:alpha val="25000"/>
              </a:schemeClr>
            </a:solidFill>
            <a:prstDash val="solid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: no cross shard"/>
          <p:cNvSpPr txBox="1"/>
          <p:nvPr/>
        </p:nvSpPr>
        <p:spPr>
          <a:xfrm>
            <a:off x="3517352" y="4254226"/>
            <a:ext cx="227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No Cross Partition Matching</a:t>
            </a:r>
          </a:p>
        </p:txBody>
      </p:sp>
      <p:grpSp>
        <p:nvGrpSpPr>
          <p:cNvPr id="20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21" name="Folded Corner 20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Max partition size around 10K players</a:t>
              </a:r>
            </a:p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Requests only match with games on same partition</a:t>
              </a:r>
            </a:p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Requests can create new game on different </a:t>
              </a:r>
              <a:r>
                <a:rPr lang="en-US" sz="800" dirty="0" smtClean="0">
                  <a:latin typeface="Source Sans Pro" panose="020B0503030403020204" pitchFamily="34" charset="0"/>
                </a:rPr>
                <a:t>node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5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Finding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Greedy algorithm for finding best game</a:t>
            </a:r>
          </a:p>
          <a:p>
            <a:r>
              <a:rPr lang="en-US" dirty="0" smtClean="0"/>
              <a:t>Weighted scoring, in priority order:</a:t>
            </a:r>
          </a:p>
          <a:p>
            <a:pPr lvl="1"/>
            <a:r>
              <a:rPr lang="en-US" dirty="0" smtClean="0"/>
              <a:t>Region based on ping</a:t>
            </a:r>
          </a:p>
          <a:p>
            <a:pPr lvl="1"/>
            <a:r>
              <a:rPr lang="en-US" dirty="0" smtClean="0"/>
              <a:t>Good / bad ping players</a:t>
            </a:r>
          </a:p>
          <a:p>
            <a:pPr lvl="1"/>
            <a:r>
              <a:rPr lang="en-US" dirty="0" smtClean="0"/>
              <a:t>Biggest games first</a:t>
            </a:r>
          </a:p>
          <a:p>
            <a:pPr lvl="1"/>
            <a:r>
              <a:rPr lang="en-US" dirty="0" smtClean="0"/>
              <a:t>Long unbalanced first</a:t>
            </a:r>
          </a:p>
          <a:p>
            <a:pPr lvl="1"/>
            <a:r>
              <a:rPr lang="en-US" dirty="0" smtClean="0"/>
              <a:t>ELO </a:t>
            </a:r>
            <a:r>
              <a:rPr lang="en-US" dirty="0" err="1" smtClean="0"/>
              <a:t>Glicko</a:t>
            </a:r>
            <a:r>
              <a:rPr lang="en-US" dirty="0" smtClean="0"/>
              <a:t> skill</a:t>
            </a:r>
          </a:p>
          <a:p>
            <a:pPr lvl="1"/>
            <a:r>
              <a:rPr lang="en-US" dirty="0" smtClean="0"/>
              <a:t>Don’t join game you just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6" name="Folded Corner 5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Ping all data centers on application startup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Match outside closest region after period of </a:t>
              </a:r>
              <a:r>
                <a:rPr lang="en-US" sz="800" dirty="0" smtClean="0">
                  <a:latin typeface="Source Sans Pro" panose="020B0503030403020204" pitchFamily="34" charset="0"/>
                </a:rPr>
                <a:t>time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Good ping &lt; 100 </a:t>
              </a:r>
              <a:r>
                <a:rPr lang="en-US" sz="800" dirty="0" err="1" smtClean="0">
                  <a:latin typeface="Source Sans Pro" panose="020B0503030403020204" pitchFamily="34" charset="0"/>
                </a:rPr>
                <a:t>ms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7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 Making - Round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 small game into large</a:t>
            </a:r>
          </a:p>
          <a:p>
            <a:r>
              <a:rPr lang="en-US" dirty="0" smtClean="0"/>
              <a:t>Put players back into own region</a:t>
            </a:r>
          </a:p>
          <a:p>
            <a:r>
              <a:rPr lang="en-US" dirty="0" smtClean="0"/>
              <a:t>Balance team sizes</a:t>
            </a:r>
          </a:p>
          <a:p>
            <a:r>
              <a:rPr lang="en-US" dirty="0" smtClean="0"/>
              <a:t>Balance skill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5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6" name="Folded Corner 5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Take best 1 or 2 players from 1 team and exchange for worst players on other </a:t>
              </a:r>
              <a:r>
                <a:rPr lang="en-US" sz="800" dirty="0" smtClean="0">
                  <a:latin typeface="Source Sans Pro" panose="020B0503030403020204" pitchFamily="34" charset="0"/>
                </a:rPr>
                <a:t>team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6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Zero Downtime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Downtime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Killzone 3 often had hour long maintenance</a:t>
            </a:r>
          </a:p>
          <a:p>
            <a:r>
              <a:rPr lang="en-US" dirty="0" smtClean="0"/>
              <a:t>Zero downtime deployment / scaling</a:t>
            </a:r>
          </a:p>
          <a:p>
            <a:r>
              <a:rPr lang="en-US" dirty="0" smtClean="0"/>
              <a:t>Manage our own deployments</a:t>
            </a:r>
          </a:p>
          <a:p>
            <a:pPr lvl="1"/>
            <a:r>
              <a:rPr lang="en-US" dirty="0" smtClean="0"/>
              <a:t>Being on call 24/7 makes us want to fix issues!</a:t>
            </a:r>
          </a:p>
          <a:p>
            <a:r>
              <a:rPr lang="en-US" dirty="0" smtClean="0"/>
              <a:t>Every </a:t>
            </a:r>
            <a:r>
              <a:rPr lang="en-US" dirty="0"/>
              <a:t>service </a:t>
            </a:r>
            <a:r>
              <a:rPr lang="en-US" dirty="0" smtClean="0"/>
              <a:t>redundant</a:t>
            </a:r>
          </a:p>
          <a:p>
            <a:pPr lvl="1"/>
            <a:r>
              <a:rPr lang="en-US" dirty="0"/>
              <a:t>So far only 2 outages (&lt; 1 </a:t>
            </a:r>
            <a:r>
              <a:rPr lang="en-US" dirty="0" err="1"/>
              <a:t>hr</a:t>
            </a:r>
            <a:r>
              <a:rPr lang="en-US" dirty="0"/>
              <a:t>) due to our servers failing</a:t>
            </a:r>
          </a:p>
          <a:p>
            <a:pPr lvl="1"/>
            <a:r>
              <a:rPr lang="en-US" dirty="0" smtClean="0"/>
              <a:t>Survived multiple ‘cable pulls’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Downtime Deployment - Webapp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2111856" y="892600"/>
            <a:ext cx="1357654" cy="759200"/>
            <a:chOff x="2111856" y="892600"/>
            <a:chExt cx="1357654" cy="75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5567" y="917437"/>
              <a:ext cx="683943" cy="48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59" y="892600"/>
              <a:ext cx="363000" cy="5035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111856" y="1344023"/>
              <a:ext cx="764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3862" y="1336808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3953027" y="3797699"/>
            <a:ext cx="1031051" cy="657681"/>
            <a:chOff x="3953027" y="3797699"/>
            <a:chExt cx="1031051" cy="657681"/>
          </a:xfrm>
        </p:grpSpPr>
        <p:sp>
          <p:nvSpPr>
            <p:cNvPr id="73" name="Flowchart: Magnetic Disk 72"/>
            <p:cNvSpPr/>
            <p:nvPr/>
          </p:nvSpPr>
          <p:spPr>
            <a:xfrm>
              <a:off x="4240738" y="3797699"/>
              <a:ext cx="428380" cy="39409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53027" y="4147603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Source Sans Pro" pitchFamily="34" charset="0"/>
                </a:rPr>
                <a:t>DynamoDB</a:t>
              </a:r>
              <a:endParaRPr lang="en-US" sz="1400" dirty="0" smtClean="0">
                <a:latin typeface="Source Sans Pro" pitchFamily="34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612204" y="2065831"/>
            <a:ext cx="2139134" cy="2184008"/>
            <a:chOff x="1612204" y="2065831"/>
            <a:chExt cx="2139134" cy="2184008"/>
          </a:xfrm>
        </p:grpSpPr>
        <p:sp>
          <p:nvSpPr>
            <p:cNvPr id="51" name="Rectangle 50"/>
            <p:cNvSpPr/>
            <p:nvPr/>
          </p:nvSpPr>
          <p:spPr>
            <a:xfrm>
              <a:off x="1714514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2533" y="2283965"/>
              <a:ext cx="360389" cy="537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533" y="3213328"/>
              <a:ext cx="363000" cy="50359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>
              <a:stCxn id="7" idx="0"/>
            </p:cNvCxnSpPr>
            <p:nvPr/>
          </p:nvCxnSpPr>
          <p:spPr>
            <a:xfrm flipH="1" flipV="1">
              <a:off x="2722748" y="2774732"/>
              <a:ext cx="1285" cy="43859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2519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23515" y="3676920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2204" y="3942062"/>
              <a:ext cx="2034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Production environment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460035" y="1581150"/>
            <a:ext cx="1664165" cy="702815"/>
            <a:chOff x="1460035" y="1581150"/>
            <a:chExt cx="1664165" cy="702815"/>
          </a:xfrm>
        </p:grpSpPr>
        <p:sp>
          <p:nvSpPr>
            <p:cNvPr id="11" name="TextBox 10"/>
            <p:cNvSpPr txBox="1"/>
            <p:nvPr/>
          </p:nvSpPr>
          <p:spPr>
            <a:xfrm>
              <a:off x="1460035" y="1622481"/>
              <a:ext cx="1068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DNS lookup</a:t>
              </a:r>
            </a:p>
          </p:txBody>
        </p:sp>
        <p:cxnSp>
          <p:nvCxnSpPr>
            <p:cNvPr id="10" name="Straight Arrow Connector 9"/>
            <p:cNvCxnSpPr>
              <a:stCxn id="6" idx="0"/>
            </p:cNvCxnSpPr>
            <p:nvPr/>
          </p:nvCxnSpPr>
          <p:spPr>
            <a:xfrm flipV="1">
              <a:off x="2722728" y="1581150"/>
              <a:ext cx="401472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0"/>
            </p:cNvCxnSpPr>
            <p:nvPr/>
          </p:nvCxnSpPr>
          <p:spPr>
            <a:xfrm flipH="1" flipV="1">
              <a:off x="2438400" y="1581150"/>
              <a:ext cx="284328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/>
          <p:cNvCxnSpPr>
            <a:stCxn id="73" idx="2"/>
            <a:endCxn id="7" idx="3"/>
          </p:cNvCxnSpPr>
          <p:nvPr/>
        </p:nvCxnSpPr>
        <p:spPr>
          <a:xfrm flipH="1" flipV="1">
            <a:off x="2905533" y="3465128"/>
            <a:ext cx="1335205" cy="529616"/>
          </a:xfrm>
          <a:prstGeom prst="straightConnector1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108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Downtime Deployment - Webapp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2111856" y="892600"/>
            <a:ext cx="1357654" cy="759200"/>
            <a:chOff x="2111856" y="892600"/>
            <a:chExt cx="1357654" cy="75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5567" y="917437"/>
              <a:ext cx="683943" cy="48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59" y="892600"/>
              <a:ext cx="363000" cy="5035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111856" y="1344023"/>
              <a:ext cx="764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3862" y="1336808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669118" y="2065831"/>
            <a:ext cx="2628534" cy="2184008"/>
            <a:chOff x="4669118" y="2065831"/>
            <a:chExt cx="2628534" cy="2184008"/>
          </a:xfrm>
        </p:grpSpPr>
        <p:sp>
          <p:nvSpPr>
            <p:cNvPr id="121" name="Rectangle 120"/>
            <p:cNvSpPr/>
            <p:nvPr/>
          </p:nvSpPr>
          <p:spPr>
            <a:xfrm>
              <a:off x="5283398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661" y="2283965"/>
              <a:ext cx="360389" cy="537050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6427675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1088" y="3942062"/>
              <a:ext cx="175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Staging environment</a:t>
              </a: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050" y="3213328"/>
              <a:ext cx="363000" cy="503598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5914804" y="3690909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cxnSp>
          <p:nvCxnSpPr>
            <p:cNvPr id="134" name="Straight Arrow Connector 133"/>
            <p:cNvCxnSpPr>
              <a:stCxn id="132" idx="0"/>
              <a:endCxn id="122" idx="2"/>
            </p:cNvCxnSpPr>
            <p:nvPr/>
          </p:nvCxnSpPr>
          <p:spPr>
            <a:xfrm flipV="1">
              <a:off x="6304550" y="2821015"/>
              <a:ext cx="1306" cy="392313"/>
            </a:xfrm>
            <a:prstGeom prst="straightConnector1">
              <a:avLst/>
            </a:prstGeom>
            <a:ln>
              <a:prstDash val="solid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3" idx="4"/>
              <a:endCxn id="132" idx="1"/>
            </p:cNvCxnSpPr>
            <p:nvPr/>
          </p:nvCxnSpPr>
          <p:spPr>
            <a:xfrm flipV="1">
              <a:off x="4669118" y="3465128"/>
              <a:ext cx="1453932" cy="529616"/>
            </a:xfrm>
            <a:prstGeom prst="straightConnector1">
              <a:avLst/>
            </a:prstGeom>
            <a:ln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3953027" y="3797699"/>
            <a:ext cx="1031051" cy="657681"/>
            <a:chOff x="3953027" y="3797699"/>
            <a:chExt cx="1031051" cy="657681"/>
          </a:xfrm>
        </p:grpSpPr>
        <p:sp>
          <p:nvSpPr>
            <p:cNvPr id="73" name="Flowchart: Magnetic Disk 72"/>
            <p:cNvSpPr/>
            <p:nvPr/>
          </p:nvSpPr>
          <p:spPr>
            <a:xfrm>
              <a:off x="4240738" y="3797699"/>
              <a:ext cx="428380" cy="39409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53027" y="4147603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Source Sans Pro" pitchFamily="34" charset="0"/>
                </a:rPr>
                <a:t>DynamoDB</a:t>
              </a:r>
              <a:endParaRPr lang="en-US" sz="1400" dirty="0" smtClean="0">
                <a:latin typeface="Source Sans Pro" pitchFamily="34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612204" y="2065831"/>
            <a:ext cx="2139134" cy="2184008"/>
            <a:chOff x="1612204" y="2065831"/>
            <a:chExt cx="2139134" cy="2184008"/>
          </a:xfrm>
        </p:grpSpPr>
        <p:sp>
          <p:nvSpPr>
            <p:cNvPr id="51" name="Rectangle 50"/>
            <p:cNvSpPr/>
            <p:nvPr/>
          </p:nvSpPr>
          <p:spPr>
            <a:xfrm>
              <a:off x="1714514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2533" y="2283965"/>
              <a:ext cx="360389" cy="537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533" y="3213328"/>
              <a:ext cx="363000" cy="50359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>
              <a:stCxn id="7" idx="0"/>
            </p:cNvCxnSpPr>
            <p:nvPr/>
          </p:nvCxnSpPr>
          <p:spPr>
            <a:xfrm flipH="1" flipV="1">
              <a:off x="2722748" y="2774732"/>
              <a:ext cx="1285" cy="43859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2519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23515" y="3676920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2204" y="3942062"/>
              <a:ext cx="2034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Production environment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460035" y="1581150"/>
            <a:ext cx="1664165" cy="702815"/>
            <a:chOff x="1460035" y="1581150"/>
            <a:chExt cx="1664165" cy="702815"/>
          </a:xfrm>
        </p:grpSpPr>
        <p:sp>
          <p:nvSpPr>
            <p:cNvPr id="11" name="TextBox 10"/>
            <p:cNvSpPr txBox="1"/>
            <p:nvPr/>
          </p:nvSpPr>
          <p:spPr>
            <a:xfrm>
              <a:off x="1460035" y="1622481"/>
              <a:ext cx="1068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DNS lookup</a:t>
              </a:r>
            </a:p>
          </p:txBody>
        </p:sp>
        <p:cxnSp>
          <p:nvCxnSpPr>
            <p:cNvPr id="10" name="Straight Arrow Connector 9"/>
            <p:cNvCxnSpPr>
              <a:stCxn id="6" idx="0"/>
            </p:cNvCxnSpPr>
            <p:nvPr/>
          </p:nvCxnSpPr>
          <p:spPr>
            <a:xfrm flipV="1">
              <a:off x="2722728" y="1581150"/>
              <a:ext cx="401472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0"/>
            </p:cNvCxnSpPr>
            <p:nvPr/>
          </p:nvCxnSpPr>
          <p:spPr>
            <a:xfrm flipH="1" flipV="1">
              <a:off x="2438400" y="1581150"/>
              <a:ext cx="284328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/>
          <p:cNvCxnSpPr>
            <a:stCxn id="73" idx="2"/>
            <a:endCxn id="7" idx="3"/>
          </p:cNvCxnSpPr>
          <p:nvPr/>
        </p:nvCxnSpPr>
        <p:spPr>
          <a:xfrm flipH="1" flipV="1">
            <a:off x="2905533" y="3465128"/>
            <a:ext cx="1335205" cy="529616"/>
          </a:xfrm>
          <a:prstGeom prst="straightConnector1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5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37" name="Folded Corner 36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Use Amazon to create second server set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Database is shared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New server is backwards compatible with old </a:t>
              </a:r>
              <a:r>
                <a:rPr lang="en-US" sz="800" dirty="0" smtClean="0">
                  <a:latin typeface="Source Sans Pro" panose="020B0503030403020204" pitchFamily="34" charset="0"/>
                </a:rPr>
                <a:t>server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83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Downtime Deployment - Webapp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2111856" y="892600"/>
            <a:ext cx="1357654" cy="759200"/>
            <a:chOff x="2111856" y="892600"/>
            <a:chExt cx="1357654" cy="75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5567" y="917437"/>
              <a:ext cx="683943" cy="48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59" y="892600"/>
              <a:ext cx="363000" cy="5035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111856" y="1344023"/>
              <a:ext cx="764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3862" y="1336808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669118" y="2065831"/>
            <a:ext cx="2628534" cy="2184008"/>
            <a:chOff x="4669118" y="2065831"/>
            <a:chExt cx="2628534" cy="2184008"/>
          </a:xfrm>
        </p:grpSpPr>
        <p:sp>
          <p:nvSpPr>
            <p:cNvPr id="121" name="Rectangle 120"/>
            <p:cNvSpPr/>
            <p:nvPr/>
          </p:nvSpPr>
          <p:spPr>
            <a:xfrm>
              <a:off x="5283398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661" y="2283965"/>
              <a:ext cx="360389" cy="537050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6427675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1088" y="3942062"/>
              <a:ext cx="175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Staging environment</a:t>
              </a: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050" y="3213328"/>
              <a:ext cx="363000" cy="503598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5914804" y="3690909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cxnSp>
          <p:nvCxnSpPr>
            <p:cNvPr id="134" name="Straight Arrow Connector 133"/>
            <p:cNvCxnSpPr>
              <a:stCxn id="132" idx="0"/>
              <a:endCxn id="122" idx="2"/>
            </p:cNvCxnSpPr>
            <p:nvPr/>
          </p:nvCxnSpPr>
          <p:spPr>
            <a:xfrm flipV="1">
              <a:off x="6304550" y="2821015"/>
              <a:ext cx="1306" cy="392313"/>
            </a:xfrm>
            <a:prstGeom prst="straightConnector1">
              <a:avLst/>
            </a:prstGeom>
            <a:ln>
              <a:prstDash val="solid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3" idx="4"/>
              <a:endCxn id="132" idx="1"/>
            </p:cNvCxnSpPr>
            <p:nvPr/>
          </p:nvCxnSpPr>
          <p:spPr>
            <a:xfrm flipV="1">
              <a:off x="4669118" y="3465128"/>
              <a:ext cx="1453932" cy="529616"/>
            </a:xfrm>
            <a:prstGeom prst="straightConnector1">
              <a:avLst/>
            </a:prstGeom>
            <a:ln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3953027" y="3797699"/>
            <a:ext cx="1031051" cy="657681"/>
            <a:chOff x="3953027" y="3797699"/>
            <a:chExt cx="1031051" cy="657681"/>
          </a:xfrm>
        </p:grpSpPr>
        <p:sp>
          <p:nvSpPr>
            <p:cNvPr id="73" name="Flowchart: Magnetic Disk 72"/>
            <p:cNvSpPr/>
            <p:nvPr/>
          </p:nvSpPr>
          <p:spPr>
            <a:xfrm>
              <a:off x="4240738" y="3797699"/>
              <a:ext cx="428380" cy="39409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53027" y="4147603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Source Sans Pro" pitchFamily="34" charset="0"/>
                </a:rPr>
                <a:t>DynamoDB</a:t>
              </a:r>
              <a:endParaRPr lang="en-US" sz="1400" dirty="0" smtClean="0">
                <a:latin typeface="Source Sans Pro" pitchFamily="34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612204" y="2065831"/>
            <a:ext cx="2139134" cy="2184008"/>
            <a:chOff x="1612204" y="2065831"/>
            <a:chExt cx="2139134" cy="2184008"/>
          </a:xfrm>
        </p:grpSpPr>
        <p:sp>
          <p:nvSpPr>
            <p:cNvPr id="51" name="Rectangle 50"/>
            <p:cNvSpPr/>
            <p:nvPr/>
          </p:nvSpPr>
          <p:spPr>
            <a:xfrm>
              <a:off x="1714514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2533" y="2283965"/>
              <a:ext cx="360389" cy="537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533" y="3213328"/>
              <a:ext cx="363000" cy="50359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>
              <a:stCxn id="7" idx="0"/>
            </p:cNvCxnSpPr>
            <p:nvPr/>
          </p:nvCxnSpPr>
          <p:spPr>
            <a:xfrm flipH="1" flipV="1">
              <a:off x="2722748" y="2774732"/>
              <a:ext cx="1285" cy="43859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2519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23515" y="3676920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2204" y="3942062"/>
              <a:ext cx="2034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Production environment</a:t>
              </a:r>
            </a:p>
          </p:txBody>
        </p:sp>
      </p:grpSp>
      <p:cxnSp>
        <p:nvCxnSpPr>
          <p:cNvPr id="65" name="Straight Arrow Connector 64"/>
          <p:cNvCxnSpPr>
            <a:endCxn id="7" idx="3"/>
          </p:cNvCxnSpPr>
          <p:nvPr/>
        </p:nvCxnSpPr>
        <p:spPr>
          <a:xfrm flipH="1">
            <a:off x="2905533" y="2555117"/>
            <a:ext cx="3254842" cy="91001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216591" y="2667126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Clone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1460035" y="1581150"/>
            <a:ext cx="1664165" cy="702815"/>
            <a:chOff x="1460035" y="1581150"/>
            <a:chExt cx="1664165" cy="702815"/>
          </a:xfrm>
        </p:grpSpPr>
        <p:sp>
          <p:nvSpPr>
            <p:cNvPr id="11" name="TextBox 10"/>
            <p:cNvSpPr txBox="1"/>
            <p:nvPr/>
          </p:nvSpPr>
          <p:spPr>
            <a:xfrm>
              <a:off x="1460035" y="1622481"/>
              <a:ext cx="1068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DNS lookup</a:t>
              </a:r>
            </a:p>
          </p:txBody>
        </p:sp>
        <p:cxnSp>
          <p:nvCxnSpPr>
            <p:cNvPr id="10" name="Straight Arrow Connector 9"/>
            <p:cNvCxnSpPr>
              <a:stCxn id="6" idx="0"/>
            </p:cNvCxnSpPr>
            <p:nvPr/>
          </p:nvCxnSpPr>
          <p:spPr>
            <a:xfrm flipV="1">
              <a:off x="2722728" y="1581150"/>
              <a:ext cx="401472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0"/>
            </p:cNvCxnSpPr>
            <p:nvPr/>
          </p:nvCxnSpPr>
          <p:spPr>
            <a:xfrm flipH="1" flipV="1">
              <a:off x="2438400" y="1581150"/>
              <a:ext cx="284328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/>
          <p:cNvCxnSpPr>
            <a:stCxn id="73" idx="2"/>
            <a:endCxn id="7" idx="3"/>
          </p:cNvCxnSpPr>
          <p:nvPr/>
        </p:nvCxnSpPr>
        <p:spPr>
          <a:xfrm flipH="1" flipV="1">
            <a:off x="2905533" y="3465128"/>
            <a:ext cx="1335205" cy="529616"/>
          </a:xfrm>
          <a:prstGeom prst="straightConnector1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38" name="Folded Corner 37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Clone handles request on production environment and replicates the request to the staging environment (but ignores result</a:t>
              </a:r>
              <a:r>
                <a:rPr lang="en-US" sz="800" dirty="0" smtClean="0">
                  <a:latin typeface="Source Sans Pro" panose="020B0503030403020204" pitchFamily="34" charset="0"/>
                </a:rPr>
                <a:t>). Clone </a:t>
              </a:r>
              <a:r>
                <a:rPr lang="en-US" sz="800" dirty="0">
                  <a:latin typeface="Source Sans Pro" panose="020B0503030403020204" pitchFamily="34" charset="0"/>
                </a:rPr>
                <a:t>warms caches / load </a:t>
              </a:r>
              <a:r>
                <a:rPr lang="en-US" sz="800" dirty="0" smtClean="0">
                  <a:latin typeface="Source Sans Pro" panose="020B0503030403020204" pitchFamily="34" charset="0"/>
                </a:rPr>
                <a:t>balancer. Take </a:t>
              </a:r>
              <a:r>
                <a:rPr lang="en-US" sz="800" dirty="0">
                  <a:latin typeface="Source Sans Pro" panose="020B0503030403020204" pitchFamily="34" charset="0"/>
                </a:rPr>
                <a:t>care not to write 2x to </a:t>
              </a:r>
              <a:r>
                <a:rPr lang="en-US" sz="800" dirty="0" smtClean="0">
                  <a:latin typeface="Source Sans Pro" panose="020B0503030403020204" pitchFamily="34" charset="0"/>
                </a:rPr>
                <a:t>database.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48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9" y="750278"/>
            <a:ext cx="5065065" cy="38443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Killzone Shadow Fall is a First Person Shooter</a:t>
            </a:r>
          </a:p>
          <a:p>
            <a:r>
              <a:rPr lang="en-US" dirty="0"/>
              <a:t>24 player team based gameplay</a:t>
            </a:r>
          </a:p>
          <a:p>
            <a:r>
              <a:rPr lang="en-US" dirty="0"/>
              <a:t>Warzone = Customizable Game</a:t>
            </a:r>
          </a:p>
          <a:p>
            <a:pPr lvl="1"/>
            <a:r>
              <a:rPr lang="en-US" dirty="0"/>
              <a:t>Selection of maps / missions / rules</a:t>
            </a:r>
          </a:p>
          <a:p>
            <a:r>
              <a:rPr lang="en-US" dirty="0"/>
              <a:t>Official and community created Warzones</a:t>
            </a:r>
          </a:p>
          <a:p>
            <a:r>
              <a:rPr lang="en-US" dirty="0"/>
              <a:t>Multiple active games in a </a:t>
            </a:r>
            <a:r>
              <a:rPr lang="en-US" dirty="0" smtClean="0"/>
              <a:t>Warzone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10" descr="http://www.gamesthirst.com/wp-content/uploads/2013/08/killzone_shadowf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5" y="766704"/>
            <a:ext cx="3604554" cy="18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cloud.attackofthefanboy.com/wp-content/uploads/2013/11/killzone-shadowfall-warzo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5" y="2647626"/>
            <a:ext cx="3621811" cy="20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8" name="Folded Corner 7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 smtClean="0">
                  <a:latin typeface="Source Sans Pro" panose="020B0503030403020204" pitchFamily="34" charset="0"/>
                </a:rPr>
                <a:t>Bottom </a:t>
              </a:r>
              <a:r>
                <a:rPr lang="en-US" sz="800" dirty="0">
                  <a:latin typeface="Source Sans Pro" panose="020B0503030403020204" pitchFamily="34" charset="0"/>
                </a:rPr>
                <a:t>right screenshot shows 300+ players in 1 warzone</a:t>
              </a:r>
            </a:p>
            <a:p>
              <a:pPr marL="171450" indent="-171450">
                <a:buFontTx/>
                <a:buChar char="-"/>
              </a:pP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5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Downtime Deployment - Webapp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2111856" y="892600"/>
            <a:ext cx="1357654" cy="759200"/>
            <a:chOff x="2111856" y="892600"/>
            <a:chExt cx="1357654" cy="75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5567" y="917437"/>
              <a:ext cx="683943" cy="48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59" y="892600"/>
              <a:ext cx="363000" cy="5035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111856" y="1344023"/>
              <a:ext cx="764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3862" y="1336808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669118" y="2065831"/>
            <a:ext cx="2628534" cy="2184008"/>
            <a:chOff x="4669118" y="2065831"/>
            <a:chExt cx="2628534" cy="2184008"/>
          </a:xfrm>
        </p:grpSpPr>
        <p:sp>
          <p:nvSpPr>
            <p:cNvPr id="121" name="Rectangle 120"/>
            <p:cNvSpPr/>
            <p:nvPr/>
          </p:nvSpPr>
          <p:spPr>
            <a:xfrm>
              <a:off x="5283398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661" y="2283965"/>
              <a:ext cx="360389" cy="537050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6427675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1088" y="3942062"/>
              <a:ext cx="175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Staging environment</a:t>
              </a: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050" y="3213328"/>
              <a:ext cx="363000" cy="503598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5914804" y="3690909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cxnSp>
          <p:nvCxnSpPr>
            <p:cNvPr id="134" name="Straight Arrow Connector 133"/>
            <p:cNvCxnSpPr>
              <a:stCxn id="132" idx="0"/>
              <a:endCxn id="122" idx="2"/>
            </p:cNvCxnSpPr>
            <p:nvPr/>
          </p:nvCxnSpPr>
          <p:spPr>
            <a:xfrm flipV="1">
              <a:off x="6304550" y="2821015"/>
              <a:ext cx="1306" cy="392313"/>
            </a:xfrm>
            <a:prstGeom prst="straightConnector1">
              <a:avLst/>
            </a:prstGeom>
            <a:ln>
              <a:prstDash val="solid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3" idx="4"/>
              <a:endCxn id="132" idx="1"/>
            </p:cNvCxnSpPr>
            <p:nvPr/>
          </p:nvCxnSpPr>
          <p:spPr>
            <a:xfrm flipV="1">
              <a:off x="4669118" y="3465128"/>
              <a:ext cx="1453932" cy="529616"/>
            </a:xfrm>
            <a:prstGeom prst="straightConnector1">
              <a:avLst/>
            </a:prstGeom>
            <a:ln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3953027" y="3797699"/>
            <a:ext cx="1031051" cy="657681"/>
            <a:chOff x="3953027" y="3797699"/>
            <a:chExt cx="1031051" cy="657681"/>
          </a:xfrm>
        </p:grpSpPr>
        <p:sp>
          <p:nvSpPr>
            <p:cNvPr id="73" name="Flowchart: Magnetic Disk 72"/>
            <p:cNvSpPr/>
            <p:nvPr/>
          </p:nvSpPr>
          <p:spPr>
            <a:xfrm>
              <a:off x="4240738" y="3797699"/>
              <a:ext cx="428380" cy="39409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53027" y="4147603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Source Sans Pro" pitchFamily="34" charset="0"/>
                </a:rPr>
                <a:t>DynamoDB</a:t>
              </a:r>
              <a:endParaRPr lang="en-US" sz="1400" dirty="0" smtClean="0">
                <a:latin typeface="Source Sans Pro" pitchFamily="34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612204" y="2065831"/>
            <a:ext cx="2139134" cy="2184008"/>
            <a:chOff x="1612204" y="2065831"/>
            <a:chExt cx="2139134" cy="2184008"/>
          </a:xfrm>
        </p:grpSpPr>
        <p:sp>
          <p:nvSpPr>
            <p:cNvPr id="51" name="Rectangle 50"/>
            <p:cNvSpPr/>
            <p:nvPr/>
          </p:nvSpPr>
          <p:spPr>
            <a:xfrm>
              <a:off x="1714514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2533" y="2283965"/>
              <a:ext cx="360389" cy="537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533" y="3213328"/>
              <a:ext cx="363000" cy="50359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>
              <a:stCxn id="7" idx="0"/>
            </p:cNvCxnSpPr>
            <p:nvPr/>
          </p:nvCxnSpPr>
          <p:spPr>
            <a:xfrm flipH="1" flipV="1">
              <a:off x="2722748" y="2774732"/>
              <a:ext cx="1285" cy="43859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2519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23515" y="3676920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2204" y="3942062"/>
              <a:ext cx="2034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Production environment</a:t>
              </a:r>
            </a:p>
          </p:txBody>
        </p:sp>
      </p:grpSp>
      <p:cxnSp>
        <p:nvCxnSpPr>
          <p:cNvPr id="65" name="Straight Arrow Connector 64"/>
          <p:cNvCxnSpPr>
            <a:endCxn id="7" idx="3"/>
          </p:cNvCxnSpPr>
          <p:nvPr/>
        </p:nvCxnSpPr>
        <p:spPr>
          <a:xfrm flipH="1">
            <a:off x="2905533" y="2555117"/>
            <a:ext cx="3254842" cy="91001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216591" y="2667126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Clone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1460035" y="1581150"/>
            <a:ext cx="1664165" cy="702815"/>
            <a:chOff x="1460035" y="1581150"/>
            <a:chExt cx="1664165" cy="702815"/>
          </a:xfrm>
        </p:grpSpPr>
        <p:sp>
          <p:nvSpPr>
            <p:cNvPr id="11" name="TextBox 10"/>
            <p:cNvSpPr txBox="1"/>
            <p:nvPr/>
          </p:nvSpPr>
          <p:spPr>
            <a:xfrm>
              <a:off x="1460035" y="1622481"/>
              <a:ext cx="1068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DNS lookup</a:t>
              </a:r>
            </a:p>
          </p:txBody>
        </p:sp>
        <p:cxnSp>
          <p:nvCxnSpPr>
            <p:cNvPr id="10" name="Straight Arrow Connector 9"/>
            <p:cNvCxnSpPr>
              <a:stCxn id="6" idx="0"/>
            </p:cNvCxnSpPr>
            <p:nvPr/>
          </p:nvCxnSpPr>
          <p:spPr>
            <a:xfrm flipV="1">
              <a:off x="2722728" y="1581150"/>
              <a:ext cx="401472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0"/>
            </p:cNvCxnSpPr>
            <p:nvPr/>
          </p:nvCxnSpPr>
          <p:spPr>
            <a:xfrm flipH="1" flipV="1">
              <a:off x="2438400" y="1581150"/>
              <a:ext cx="284328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5983514" y="928850"/>
            <a:ext cx="1513610" cy="1357742"/>
            <a:chOff x="5983514" y="928850"/>
            <a:chExt cx="1513610" cy="1357742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3514" y="928850"/>
              <a:ext cx="683943" cy="487681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6100007" y="1348221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QA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6340569" y="1584966"/>
              <a:ext cx="20" cy="70162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324815" y="1657658"/>
              <a:ext cx="1172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DNS override</a:t>
              </a:r>
            </a:p>
          </p:txBody>
        </p:sp>
      </p:grpSp>
      <p:cxnSp>
        <p:nvCxnSpPr>
          <p:cNvPr id="77" name="Straight Arrow Connector 76"/>
          <p:cNvCxnSpPr>
            <a:stCxn id="73" idx="2"/>
            <a:endCxn id="7" idx="3"/>
          </p:cNvCxnSpPr>
          <p:nvPr/>
        </p:nvCxnSpPr>
        <p:spPr>
          <a:xfrm flipH="1" flipV="1">
            <a:off x="2905533" y="3465128"/>
            <a:ext cx="1335205" cy="529616"/>
          </a:xfrm>
          <a:prstGeom prst="straightConnector1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42" name="Folded Corner 41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QA can now test the staging environment</a:t>
              </a:r>
            </a:p>
            <a:p>
              <a:pPr marL="171450" indent="-171450">
                <a:buFontTx/>
                <a:buChar char="-"/>
              </a:pP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372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Downtime Deployment - Webapp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2111856" y="892600"/>
            <a:ext cx="1357654" cy="759200"/>
            <a:chOff x="2111856" y="892600"/>
            <a:chExt cx="1357654" cy="75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5567" y="917437"/>
              <a:ext cx="683943" cy="48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59" y="892600"/>
              <a:ext cx="363000" cy="5035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111856" y="1344023"/>
              <a:ext cx="764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3862" y="1336808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669118" y="2065831"/>
            <a:ext cx="2628534" cy="2184008"/>
            <a:chOff x="4669118" y="2065831"/>
            <a:chExt cx="2628534" cy="2184008"/>
          </a:xfrm>
        </p:grpSpPr>
        <p:sp>
          <p:nvSpPr>
            <p:cNvPr id="121" name="Rectangle 120"/>
            <p:cNvSpPr/>
            <p:nvPr/>
          </p:nvSpPr>
          <p:spPr>
            <a:xfrm>
              <a:off x="5283398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661" y="2283965"/>
              <a:ext cx="360389" cy="537050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6427675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1088" y="3942062"/>
              <a:ext cx="175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Staging environment</a:t>
              </a: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050" y="3213328"/>
              <a:ext cx="363000" cy="503598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5914804" y="3690909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cxnSp>
          <p:nvCxnSpPr>
            <p:cNvPr id="134" name="Straight Arrow Connector 133"/>
            <p:cNvCxnSpPr>
              <a:stCxn id="132" idx="0"/>
              <a:endCxn id="122" idx="2"/>
            </p:cNvCxnSpPr>
            <p:nvPr/>
          </p:nvCxnSpPr>
          <p:spPr>
            <a:xfrm flipV="1">
              <a:off x="6304550" y="2821015"/>
              <a:ext cx="1306" cy="392313"/>
            </a:xfrm>
            <a:prstGeom prst="straightConnector1">
              <a:avLst/>
            </a:prstGeom>
            <a:ln>
              <a:prstDash val="solid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3" idx="4"/>
              <a:endCxn id="132" idx="1"/>
            </p:cNvCxnSpPr>
            <p:nvPr/>
          </p:nvCxnSpPr>
          <p:spPr>
            <a:xfrm flipV="1">
              <a:off x="4669118" y="3465128"/>
              <a:ext cx="1453932" cy="529616"/>
            </a:xfrm>
            <a:prstGeom prst="straightConnector1">
              <a:avLst/>
            </a:prstGeom>
            <a:ln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3953027" y="3797699"/>
            <a:ext cx="1031051" cy="657681"/>
            <a:chOff x="3953027" y="3797699"/>
            <a:chExt cx="1031051" cy="657681"/>
          </a:xfrm>
        </p:grpSpPr>
        <p:sp>
          <p:nvSpPr>
            <p:cNvPr id="73" name="Flowchart: Magnetic Disk 72"/>
            <p:cNvSpPr/>
            <p:nvPr/>
          </p:nvSpPr>
          <p:spPr>
            <a:xfrm>
              <a:off x="4240738" y="3797699"/>
              <a:ext cx="428380" cy="39409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53027" y="4147603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Source Sans Pro" pitchFamily="34" charset="0"/>
                </a:rPr>
                <a:t>DynamoDB</a:t>
              </a:r>
              <a:endParaRPr lang="en-US" sz="1400" dirty="0" smtClean="0">
                <a:latin typeface="Source Sans Pro" pitchFamily="34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612204" y="2065831"/>
            <a:ext cx="2139134" cy="2184008"/>
            <a:chOff x="1612204" y="2065831"/>
            <a:chExt cx="2139134" cy="2184008"/>
          </a:xfrm>
        </p:grpSpPr>
        <p:sp>
          <p:nvSpPr>
            <p:cNvPr id="51" name="Rectangle 50"/>
            <p:cNvSpPr/>
            <p:nvPr/>
          </p:nvSpPr>
          <p:spPr>
            <a:xfrm>
              <a:off x="1714514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2533" y="2283965"/>
              <a:ext cx="360389" cy="537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533" y="3213328"/>
              <a:ext cx="363000" cy="50359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>
              <a:stCxn id="7" idx="0"/>
            </p:cNvCxnSpPr>
            <p:nvPr/>
          </p:nvCxnSpPr>
          <p:spPr>
            <a:xfrm flipH="1" flipV="1">
              <a:off x="2722748" y="2774732"/>
              <a:ext cx="1285" cy="43859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2519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23515" y="3676920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2204" y="3942062"/>
              <a:ext cx="2034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Production environment</a:t>
              </a:r>
            </a:p>
          </p:txBody>
        </p:sp>
      </p:grpSp>
      <p:cxnSp>
        <p:nvCxnSpPr>
          <p:cNvPr id="65" name="Straight Arrow Connector 64"/>
          <p:cNvCxnSpPr>
            <a:endCxn id="7" idx="3"/>
          </p:cNvCxnSpPr>
          <p:nvPr/>
        </p:nvCxnSpPr>
        <p:spPr>
          <a:xfrm flipH="1">
            <a:off x="2905533" y="2555117"/>
            <a:ext cx="3254842" cy="91001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460008" y="1581150"/>
            <a:ext cx="1664192" cy="702815"/>
            <a:chOff x="1460008" y="1581150"/>
            <a:chExt cx="1664192" cy="702815"/>
          </a:xfrm>
        </p:grpSpPr>
        <p:sp>
          <p:nvSpPr>
            <p:cNvPr id="11" name="TextBox 10"/>
            <p:cNvSpPr txBox="1"/>
            <p:nvPr/>
          </p:nvSpPr>
          <p:spPr>
            <a:xfrm>
              <a:off x="1460008" y="1622481"/>
              <a:ext cx="1068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DNS lookup</a:t>
              </a:r>
            </a:p>
          </p:txBody>
        </p:sp>
        <p:cxnSp>
          <p:nvCxnSpPr>
            <p:cNvPr id="10" name="Straight Arrow Connector 9"/>
            <p:cNvCxnSpPr>
              <a:stCxn id="6" idx="0"/>
            </p:cNvCxnSpPr>
            <p:nvPr/>
          </p:nvCxnSpPr>
          <p:spPr>
            <a:xfrm flipV="1">
              <a:off x="2722728" y="1581150"/>
              <a:ext cx="401472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0"/>
            </p:cNvCxnSpPr>
            <p:nvPr/>
          </p:nvCxnSpPr>
          <p:spPr>
            <a:xfrm flipH="1" flipV="1">
              <a:off x="2438400" y="1581150"/>
              <a:ext cx="284328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4" name="TextBox 143"/>
          <p:cNvSpPr txBox="1"/>
          <p:nvPr/>
        </p:nvSpPr>
        <p:spPr>
          <a:xfrm>
            <a:off x="4405956" y="3017171"/>
            <a:ext cx="810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Forward</a:t>
            </a:r>
          </a:p>
        </p:txBody>
      </p:sp>
      <p:cxnSp>
        <p:nvCxnSpPr>
          <p:cNvPr id="77" name="Straight Arrow Connector 76"/>
          <p:cNvCxnSpPr>
            <a:stCxn id="73" idx="2"/>
            <a:endCxn id="7" idx="3"/>
          </p:cNvCxnSpPr>
          <p:nvPr/>
        </p:nvCxnSpPr>
        <p:spPr>
          <a:xfrm flipH="1" flipV="1">
            <a:off x="2905533" y="3465128"/>
            <a:ext cx="1335205" cy="529616"/>
          </a:xfrm>
          <a:prstGeom prst="straightConnector1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38" name="Folded Corner 37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Forward does not process request on production environment but only on staging environment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07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Downtime Deployment - Webapp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2111856" y="892600"/>
            <a:ext cx="1357654" cy="759200"/>
            <a:chOff x="2111856" y="892600"/>
            <a:chExt cx="1357654" cy="75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5567" y="917437"/>
              <a:ext cx="683943" cy="48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59" y="892600"/>
              <a:ext cx="363000" cy="5035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111856" y="1344023"/>
              <a:ext cx="764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3862" y="1336808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669118" y="2065831"/>
            <a:ext cx="2628534" cy="2184008"/>
            <a:chOff x="4669118" y="2065831"/>
            <a:chExt cx="2628534" cy="2184008"/>
          </a:xfrm>
        </p:grpSpPr>
        <p:sp>
          <p:nvSpPr>
            <p:cNvPr id="121" name="Rectangle 120"/>
            <p:cNvSpPr/>
            <p:nvPr/>
          </p:nvSpPr>
          <p:spPr>
            <a:xfrm>
              <a:off x="5283398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661" y="2283965"/>
              <a:ext cx="360389" cy="537050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6427675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1088" y="3942062"/>
              <a:ext cx="175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Staging environment</a:t>
              </a: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050" y="3213328"/>
              <a:ext cx="363000" cy="503598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5914804" y="3690909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cxnSp>
          <p:nvCxnSpPr>
            <p:cNvPr id="134" name="Straight Arrow Connector 133"/>
            <p:cNvCxnSpPr>
              <a:stCxn id="132" idx="0"/>
              <a:endCxn id="122" idx="2"/>
            </p:cNvCxnSpPr>
            <p:nvPr/>
          </p:nvCxnSpPr>
          <p:spPr>
            <a:xfrm flipV="1">
              <a:off x="6304550" y="2821015"/>
              <a:ext cx="1306" cy="392313"/>
            </a:xfrm>
            <a:prstGeom prst="straightConnector1">
              <a:avLst/>
            </a:prstGeom>
            <a:ln>
              <a:prstDash val="solid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3" idx="4"/>
              <a:endCxn id="132" idx="1"/>
            </p:cNvCxnSpPr>
            <p:nvPr/>
          </p:nvCxnSpPr>
          <p:spPr>
            <a:xfrm flipV="1">
              <a:off x="4669118" y="3465128"/>
              <a:ext cx="1453932" cy="529616"/>
            </a:xfrm>
            <a:prstGeom prst="straightConnector1">
              <a:avLst/>
            </a:prstGeom>
            <a:ln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3953027" y="3797699"/>
            <a:ext cx="1031051" cy="657681"/>
            <a:chOff x="3953027" y="3797699"/>
            <a:chExt cx="1031051" cy="657681"/>
          </a:xfrm>
        </p:grpSpPr>
        <p:sp>
          <p:nvSpPr>
            <p:cNvPr id="73" name="Flowchart: Magnetic Disk 72"/>
            <p:cNvSpPr/>
            <p:nvPr/>
          </p:nvSpPr>
          <p:spPr>
            <a:xfrm>
              <a:off x="4240738" y="3797699"/>
              <a:ext cx="428380" cy="39409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53027" y="4147603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Source Sans Pro" pitchFamily="34" charset="0"/>
                </a:rPr>
                <a:t>DynamoDB</a:t>
              </a:r>
              <a:endParaRPr lang="en-US" sz="1400" dirty="0" smtClean="0">
                <a:latin typeface="Source Sans Pro" pitchFamily="34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612204" y="2065831"/>
            <a:ext cx="2139134" cy="2184008"/>
            <a:chOff x="1612204" y="2065831"/>
            <a:chExt cx="2139134" cy="2184008"/>
          </a:xfrm>
        </p:grpSpPr>
        <p:sp>
          <p:nvSpPr>
            <p:cNvPr id="51" name="Rectangle 50"/>
            <p:cNvSpPr/>
            <p:nvPr/>
          </p:nvSpPr>
          <p:spPr>
            <a:xfrm>
              <a:off x="1714514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2533" y="2283965"/>
              <a:ext cx="360389" cy="537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533" y="3213328"/>
              <a:ext cx="363000" cy="50359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>
              <a:stCxn id="7" idx="0"/>
            </p:cNvCxnSpPr>
            <p:nvPr/>
          </p:nvCxnSpPr>
          <p:spPr>
            <a:xfrm flipH="1" flipV="1">
              <a:off x="2722748" y="2774732"/>
              <a:ext cx="1285" cy="43859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2519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23515" y="3676920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2204" y="3942062"/>
              <a:ext cx="2034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Production environment</a:t>
              </a:r>
            </a:p>
          </p:txBody>
        </p:sp>
      </p:grpSp>
      <p:cxnSp>
        <p:nvCxnSpPr>
          <p:cNvPr id="65" name="Straight Arrow Connector 64"/>
          <p:cNvCxnSpPr>
            <a:endCxn id="7" idx="3"/>
          </p:cNvCxnSpPr>
          <p:nvPr/>
        </p:nvCxnSpPr>
        <p:spPr>
          <a:xfrm flipH="1">
            <a:off x="2905533" y="2555117"/>
            <a:ext cx="3254842" cy="91001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4405956" y="3017171"/>
            <a:ext cx="810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Forward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2438400" y="1581150"/>
            <a:ext cx="3867456" cy="702815"/>
            <a:chOff x="2438400" y="1581150"/>
            <a:chExt cx="3867456" cy="702815"/>
          </a:xfrm>
        </p:grpSpPr>
        <p:sp>
          <p:nvSpPr>
            <p:cNvPr id="146" name="TextBox 145"/>
            <p:cNvSpPr txBox="1"/>
            <p:nvPr/>
          </p:nvSpPr>
          <p:spPr>
            <a:xfrm>
              <a:off x="4318620" y="1626376"/>
              <a:ext cx="936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DNS swap</a:t>
              </a:r>
            </a:p>
          </p:txBody>
        </p:sp>
        <p:cxnSp>
          <p:nvCxnSpPr>
            <p:cNvPr id="147" name="Straight Arrow Connector 146"/>
            <p:cNvCxnSpPr>
              <a:stCxn id="122" idx="0"/>
            </p:cNvCxnSpPr>
            <p:nvPr/>
          </p:nvCxnSpPr>
          <p:spPr>
            <a:xfrm flipH="1" flipV="1">
              <a:off x="3124200" y="1581150"/>
              <a:ext cx="3181656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22" idx="0"/>
            </p:cNvCxnSpPr>
            <p:nvPr/>
          </p:nvCxnSpPr>
          <p:spPr>
            <a:xfrm flipH="1" flipV="1">
              <a:off x="2438400" y="1581150"/>
              <a:ext cx="3867456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/>
          <p:cNvCxnSpPr>
            <a:stCxn id="73" idx="2"/>
            <a:endCxn id="7" idx="3"/>
          </p:cNvCxnSpPr>
          <p:nvPr/>
        </p:nvCxnSpPr>
        <p:spPr>
          <a:xfrm flipH="1" flipV="1">
            <a:off x="2905533" y="3465128"/>
            <a:ext cx="1335205" cy="529616"/>
          </a:xfrm>
          <a:prstGeom prst="straightConnector1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85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Downtime Deployment - Webapp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2111856" y="892600"/>
            <a:ext cx="1357654" cy="759200"/>
            <a:chOff x="2111856" y="892600"/>
            <a:chExt cx="1357654" cy="75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5567" y="917437"/>
              <a:ext cx="683943" cy="48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59" y="892600"/>
              <a:ext cx="363000" cy="5035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111856" y="1344023"/>
              <a:ext cx="764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3862" y="1336808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669118" y="2065831"/>
            <a:ext cx="2628534" cy="2184008"/>
            <a:chOff x="4669118" y="2065831"/>
            <a:chExt cx="2628534" cy="2184008"/>
          </a:xfrm>
        </p:grpSpPr>
        <p:sp>
          <p:nvSpPr>
            <p:cNvPr id="121" name="Rectangle 120"/>
            <p:cNvSpPr/>
            <p:nvPr/>
          </p:nvSpPr>
          <p:spPr>
            <a:xfrm>
              <a:off x="5283398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661" y="2283965"/>
              <a:ext cx="360389" cy="537050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6427675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1088" y="3942062"/>
              <a:ext cx="175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Staging environment</a:t>
              </a: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050" y="3213328"/>
              <a:ext cx="363000" cy="503598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5914804" y="3690909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cxnSp>
          <p:nvCxnSpPr>
            <p:cNvPr id="134" name="Straight Arrow Connector 133"/>
            <p:cNvCxnSpPr>
              <a:stCxn id="132" idx="0"/>
              <a:endCxn id="122" idx="2"/>
            </p:cNvCxnSpPr>
            <p:nvPr/>
          </p:nvCxnSpPr>
          <p:spPr>
            <a:xfrm flipV="1">
              <a:off x="6304550" y="2821015"/>
              <a:ext cx="1306" cy="392313"/>
            </a:xfrm>
            <a:prstGeom prst="straightConnector1">
              <a:avLst/>
            </a:prstGeom>
            <a:ln>
              <a:prstDash val="solid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3" idx="4"/>
              <a:endCxn id="132" idx="1"/>
            </p:cNvCxnSpPr>
            <p:nvPr/>
          </p:nvCxnSpPr>
          <p:spPr>
            <a:xfrm flipV="1">
              <a:off x="4669118" y="3465128"/>
              <a:ext cx="1453932" cy="529616"/>
            </a:xfrm>
            <a:prstGeom prst="straightConnector1">
              <a:avLst/>
            </a:prstGeom>
            <a:ln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3953027" y="3797699"/>
            <a:ext cx="1031051" cy="657681"/>
            <a:chOff x="3953027" y="3797699"/>
            <a:chExt cx="1031051" cy="657681"/>
          </a:xfrm>
        </p:grpSpPr>
        <p:sp>
          <p:nvSpPr>
            <p:cNvPr id="73" name="Flowchart: Magnetic Disk 72"/>
            <p:cNvSpPr/>
            <p:nvPr/>
          </p:nvSpPr>
          <p:spPr>
            <a:xfrm>
              <a:off x="4240738" y="3797699"/>
              <a:ext cx="428380" cy="39409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53027" y="4147603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Source Sans Pro" pitchFamily="34" charset="0"/>
                </a:rPr>
                <a:t>DynamoDB</a:t>
              </a:r>
              <a:endParaRPr lang="en-US" sz="1400" dirty="0" smtClean="0">
                <a:latin typeface="Source Sans Pro" pitchFamily="34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612204" y="2065831"/>
            <a:ext cx="2139134" cy="2184008"/>
            <a:chOff x="1612204" y="2065831"/>
            <a:chExt cx="2139134" cy="2184008"/>
          </a:xfrm>
        </p:grpSpPr>
        <p:sp>
          <p:nvSpPr>
            <p:cNvPr id="51" name="Rectangle 50"/>
            <p:cNvSpPr/>
            <p:nvPr/>
          </p:nvSpPr>
          <p:spPr>
            <a:xfrm>
              <a:off x="1714514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2533" y="2283965"/>
              <a:ext cx="360389" cy="537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533" y="3213328"/>
              <a:ext cx="363000" cy="50359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>
              <a:stCxn id="7" idx="0"/>
            </p:cNvCxnSpPr>
            <p:nvPr/>
          </p:nvCxnSpPr>
          <p:spPr>
            <a:xfrm flipH="1" flipV="1">
              <a:off x="2722748" y="2774732"/>
              <a:ext cx="1285" cy="43859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2519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23515" y="3676920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2204" y="3942062"/>
              <a:ext cx="2034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Production environment</a:t>
              </a:r>
            </a:p>
          </p:txBody>
        </p:sp>
      </p:grpSp>
      <p:cxnSp>
        <p:nvCxnSpPr>
          <p:cNvPr id="65" name="Straight Arrow Connector 64"/>
          <p:cNvCxnSpPr>
            <a:endCxn id="7" idx="3"/>
          </p:cNvCxnSpPr>
          <p:nvPr/>
        </p:nvCxnSpPr>
        <p:spPr>
          <a:xfrm flipH="1">
            <a:off x="2905533" y="2555117"/>
            <a:ext cx="3254842" cy="91001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4405956" y="3017171"/>
            <a:ext cx="810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Forward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2438400" y="1581150"/>
            <a:ext cx="3867456" cy="702815"/>
            <a:chOff x="2438400" y="1581150"/>
            <a:chExt cx="3867456" cy="702815"/>
          </a:xfrm>
        </p:grpSpPr>
        <p:sp>
          <p:nvSpPr>
            <p:cNvPr id="146" name="TextBox 145"/>
            <p:cNvSpPr txBox="1"/>
            <p:nvPr/>
          </p:nvSpPr>
          <p:spPr>
            <a:xfrm>
              <a:off x="4318620" y="1626376"/>
              <a:ext cx="936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DNS swap</a:t>
              </a:r>
            </a:p>
          </p:txBody>
        </p:sp>
        <p:cxnSp>
          <p:nvCxnSpPr>
            <p:cNvPr id="147" name="Straight Arrow Connector 146"/>
            <p:cNvCxnSpPr>
              <a:stCxn id="122" idx="0"/>
            </p:cNvCxnSpPr>
            <p:nvPr/>
          </p:nvCxnSpPr>
          <p:spPr>
            <a:xfrm flipH="1" flipV="1">
              <a:off x="3124200" y="1581150"/>
              <a:ext cx="3181656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22" idx="0"/>
            </p:cNvCxnSpPr>
            <p:nvPr/>
          </p:nvCxnSpPr>
          <p:spPr>
            <a:xfrm flipH="1" flipV="1">
              <a:off x="2438400" y="1581150"/>
              <a:ext cx="3867456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/>
          <p:cNvCxnSpPr>
            <a:stCxn id="73" idx="2"/>
            <a:endCxn id="7" idx="3"/>
          </p:cNvCxnSpPr>
          <p:nvPr/>
        </p:nvCxnSpPr>
        <p:spPr>
          <a:xfrm flipH="1" flipV="1">
            <a:off x="2905533" y="3465128"/>
            <a:ext cx="1335205" cy="529616"/>
          </a:xfrm>
          <a:prstGeom prst="straightConnector1">
            <a:avLst/>
          </a:prstGeom>
          <a:ln>
            <a:headEnd type="non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8" name="Cloud 167"/>
          <p:cNvSpPr/>
          <p:nvPr/>
        </p:nvSpPr>
        <p:spPr>
          <a:xfrm>
            <a:off x="3694001" y="892600"/>
            <a:ext cx="1875265" cy="72988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ysClr val="windowText" lastClr="000000"/>
                  </a:solidFill>
                </a:ln>
                <a:latin typeface="Source Sans Pro" pitchFamily="34" charset="0"/>
              </a:rPr>
              <a:t>Wait 24h</a:t>
            </a:r>
            <a:endParaRPr lang="en-US" dirty="0">
              <a:ln>
                <a:solidFill>
                  <a:sysClr val="windowText" lastClr="000000"/>
                </a:solidFill>
              </a:ln>
              <a:latin typeface="Source Sans Pro" pitchFamily="34" charset="0"/>
            </a:endParaRPr>
          </a:p>
        </p:txBody>
      </p:sp>
      <p:grpSp>
        <p:nvGrpSpPr>
          <p:cNvPr id="37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38" name="Folded Corner 37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Some ISP’s don’t care about DNS record expiry, so you need to wait for 24h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69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Downtime Deployment - Webapp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2111856" y="892600"/>
            <a:ext cx="1357654" cy="759200"/>
            <a:chOff x="2111856" y="892600"/>
            <a:chExt cx="1357654" cy="759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5567" y="917437"/>
              <a:ext cx="683943" cy="48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359" y="892600"/>
              <a:ext cx="363000" cy="50359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111856" y="1344023"/>
              <a:ext cx="764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3862" y="1336808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669118" y="2065831"/>
            <a:ext cx="2628534" cy="2184008"/>
            <a:chOff x="4669118" y="2065831"/>
            <a:chExt cx="2628534" cy="2184008"/>
          </a:xfrm>
        </p:grpSpPr>
        <p:sp>
          <p:nvSpPr>
            <p:cNvPr id="121" name="Rectangle 120"/>
            <p:cNvSpPr/>
            <p:nvPr/>
          </p:nvSpPr>
          <p:spPr>
            <a:xfrm>
              <a:off x="5283398" y="2065831"/>
              <a:ext cx="2014254" cy="192891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661" y="2283965"/>
              <a:ext cx="360389" cy="537050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6427675" y="2283965"/>
              <a:ext cx="8388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</a:t>
              </a:r>
            </a:p>
            <a:p>
              <a:r>
                <a:rPr lang="en-US" sz="1400" dirty="0" smtClean="0">
                  <a:latin typeface="Source Sans Pro" pitchFamily="34" charset="0"/>
                </a:rPr>
                <a:t>balancer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181088" y="3942062"/>
              <a:ext cx="175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Staging environment</a:t>
              </a: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050" y="3213328"/>
              <a:ext cx="363000" cy="503598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5914804" y="3690909"/>
              <a:ext cx="798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Webapp</a:t>
              </a:r>
            </a:p>
          </p:txBody>
        </p:sp>
        <p:cxnSp>
          <p:nvCxnSpPr>
            <p:cNvPr id="134" name="Straight Arrow Connector 133"/>
            <p:cNvCxnSpPr>
              <a:stCxn id="132" idx="0"/>
              <a:endCxn id="122" idx="2"/>
            </p:cNvCxnSpPr>
            <p:nvPr/>
          </p:nvCxnSpPr>
          <p:spPr>
            <a:xfrm flipV="1">
              <a:off x="6304550" y="2821015"/>
              <a:ext cx="1306" cy="392313"/>
            </a:xfrm>
            <a:prstGeom prst="straightConnector1">
              <a:avLst/>
            </a:prstGeom>
            <a:ln>
              <a:prstDash val="solid"/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3" idx="4"/>
              <a:endCxn id="132" idx="1"/>
            </p:cNvCxnSpPr>
            <p:nvPr/>
          </p:nvCxnSpPr>
          <p:spPr>
            <a:xfrm flipV="1">
              <a:off x="4669118" y="3465128"/>
              <a:ext cx="1453932" cy="529616"/>
            </a:xfrm>
            <a:prstGeom prst="straightConnector1">
              <a:avLst/>
            </a:prstGeom>
            <a:ln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3953027" y="3797699"/>
            <a:ext cx="1031051" cy="657681"/>
            <a:chOff x="3953027" y="3797699"/>
            <a:chExt cx="1031051" cy="657681"/>
          </a:xfrm>
        </p:grpSpPr>
        <p:sp>
          <p:nvSpPr>
            <p:cNvPr id="73" name="Flowchart: Magnetic Disk 72"/>
            <p:cNvSpPr/>
            <p:nvPr/>
          </p:nvSpPr>
          <p:spPr>
            <a:xfrm>
              <a:off x="4240738" y="3797699"/>
              <a:ext cx="428380" cy="39409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953027" y="4147603"/>
              <a:ext cx="103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Source Sans Pro" pitchFamily="34" charset="0"/>
                </a:rPr>
                <a:t>DynamoDB</a:t>
              </a:r>
              <a:endParaRPr lang="en-US" sz="1400" dirty="0" smtClean="0">
                <a:latin typeface="Source Sans Pro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2438400" y="1581150"/>
            <a:ext cx="3867456" cy="702815"/>
            <a:chOff x="2438400" y="1581150"/>
            <a:chExt cx="3867456" cy="702815"/>
          </a:xfrm>
        </p:grpSpPr>
        <p:sp>
          <p:nvSpPr>
            <p:cNvPr id="146" name="TextBox 145"/>
            <p:cNvSpPr txBox="1"/>
            <p:nvPr/>
          </p:nvSpPr>
          <p:spPr>
            <a:xfrm>
              <a:off x="4318620" y="1626376"/>
              <a:ext cx="936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DNS swap</a:t>
              </a:r>
            </a:p>
          </p:txBody>
        </p:sp>
        <p:cxnSp>
          <p:nvCxnSpPr>
            <p:cNvPr id="147" name="Straight Arrow Connector 146"/>
            <p:cNvCxnSpPr>
              <a:stCxn id="122" idx="0"/>
            </p:cNvCxnSpPr>
            <p:nvPr/>
          </p:nvCxnSpPr>
          <p:spPr>
            <a:xfrm flipH="1" flipV="1">
              <a:off x="3124200" y="1581150"/>
              <a:ext cx="3181656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22" idx="0"/>
            </p:cNvCxnSpPr>
            <p:nvPr/>
          </p:nvCxnSpPr>
          <p:spPr>
            <a:xfrm flipH="1" flipV="1">
              <a:off x="2438400" y="1581150"/>
              <a:ext cx="3867456" cy="702815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6" name="Folded Corner 25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19692" y="4704529"/>
              <a:ext cx="3533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  <a:defRPr/>
              </a:pPr>
              <a:r>
                <a:rPr lang="en-US" sz="800" dirty="0">
                  <a:latin typeface="Source Sans Pro" panose="020B0503030403020204" pitchFamily="34" charset="0"/>
                </a:rPr>
                <a:t>Delete old production environment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20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/>
          <p:cNvGrpSpPr/>
          <p:nvPr/>
        </p:nvGrpSpPr>
        <p:grpSpPr>
          <a:xfrm>
            <a:off x="4252691" y="3506469"/>
            <a:ext cx="1584751" cy="537050"/>
            <a:chOff x="4559149" y="3239616"/>
            <a:chExt cx="1584751" cy="537050"/>
          </a:xfrm>
        </p:grpSpPr>
        <p:sp>
          <p:nvSpPr>
            <p:cNvPr id="108" name="TextBox 107"/>
            <p:cNvSpPr txBox="1"/>
            <p:nvPr/>
          </p:nvSpPr>
          <p:spPr>
            <a:xfrm>
              <a:off x="4897790" y="3334136"/>
              <a:ext cx="1246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balancer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9149" y="3239616"/>
              <a:ext cx="360389" cy="5370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Downtime Deployment - Turbine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62" name="Straight Arrow Connector 61"/>
          <p:cNvCxnSpPr>
            <a:stCxn id="6" idx="0"/>
            <a:endCxn id="61" idx="2"/>
          </p:cNvCxnSpPr>
          <p:nvPr/>
        </p:nvCxnSpPr>
        <p:spPr>
          <a:xfrm flipH="1" flipV="1">
            <a:off x="3434048" y="1791216"/>
            <a:ext cx="5734" cy="19146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5" idx="0"/>
            <a:endCxn id="121" idx="2"/>
          </p:cNvCxnSpPr>
          <p:nvPr/>
        </p:nvCxnSpPr>
        <p:spPr>
          <a:xfrm flipV="1">
            <a:off x="5322444" y="1791215"/>
            <a:ext cx="11737" cy="19190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687405" y="1076173"/>
            <a:ext cx="1504754" cy="715043"/>
            <a:chOff x="4339042" y="822185"/>
            <a:chExt cx="1504754" cy="71504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669545" y="122945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A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70067" y="1099186"/>
            <a:ext cx="1504754" cy="692029"/>
            <a:chOff x="4339042" y="822185"/>
            <a:chExt cx="1504754" cy="6920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4681405" y="1206437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B</a:t>
              </a:r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3080717" y="3041640"/>
            <a:ext cx="932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announce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89956" y="1983116"/>
            <a:ext cx="891334" cy="759200"/>
            <a:chOff x="3819987" y="1753344"/>
            <a:chExt cx="891334" cy="7592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975" y="1753344"/>
              <a:ext cx="363000" cy="50359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19987" y="2204767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2</a:t>
              </a:r>
            </a:p>
          </p:txBody>
        </p:sp>
      </p:grp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4432886" y="2742316"/>
            <a:ext cx="902737" cy="76415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007348" y="1982683"/>
            <a:ext cx="891334" cy="762155"/>
            <a:chOff x="2934891" y="1753344"/>
            <a:chExt cx="891334" cy="76215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5" y="1753344"/>
              <a:ext cx="363000" cy="50359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934891" y="2207722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1</a:t>
              </a:r>
            </a:p>
          </p:txBody>
        </p:sp>
      </p:grpSp>
      <p:cxnSp>
        <p:nvCxnSpPr>
          <p:cNvPr id="40" name="Straight Arrow Connector 39"/>
          <p:cNvCxnSpPr>
            <a:endCxn id="39" idx="2"/>
          </p:cNvCxnSpPr>
          <p:nvPr/>
        </p:nvCxnSpPr>
        <p:spPr>
          <a:xfrm flipH="1" flipV="1">
            <a:off x="3453015" y="2744838"/>
            <a:ext cx="979871" cy="76163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706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/>
          <p:cNvGrpSpPr/>
          <p:nvPr/>
        </p:nvGrpSpPr>
        <p:grpSpPr>
          <a:xfrm>
            <a:off x="4252691" y="3506469"/>
            <a:ext cx="1584751" cy="537050"/>
            <a:chOff x="4559149" y="3239616"/>
            <a:chExt cx="1584751" cy="537050"/>
          </a:xfrm>
        </p:grpSpPr>
        <p:sp>
          <p:nvSpPr>
            <p:cNvPr id="108" name="TextBox 107"/>
            <p:cNvSpPr txBox="1"/>
            <p:nvPr/>
          </p:nvSpPr>
          <p:spPr>
            <a:xfrm>
              <a:off x="4897790" y="3334136"/>
              <a:ext cx="1246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balancer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9149" y="3239616"/>
              <a:ext cx="360389" cy="5370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Downtime Deployment - Turbine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3007348" y="1982683"/>
            <a:ext cx="891334" cy="762155"/>
            <a:chOff x="2934891" y="1753344"/>
            <a:chExt cx="891334" cy="762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5" y="1753344"/>
              <a:ext cx="363000" cy="5035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34891" y="2207722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1</a:t>
              </a:r>
            </a:p>
          </p:txBody>
        </p:sp>
      </p:grpSp>
      <p:cxnSp>
        <p:nvCxnSpPr>
          <p:cNvPr id="62" name="Straight Arrow Connector 61"/>
          <p:cNvCxnSpPr>
            <a:stCxn id="6" idx="0"/>
            <a:endCxn id="61" idx="2"/>
          </p:cNvCxnSpPr>
          <p:nvPr/>
        </p:nvCxnSpPr>
        <p:spPr>
          <a:xfrm flipH="1" flipV="1">
            <a:off x="3434048" y="1791216"/>
            <a:ext cx="5734" cy="19146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5" idx="0"/>
            <a:endCxn id="121" idx="2"/>
          </p:cNvCxnSpPr>
          <p:nvPr/>
        </p:nvCxnSpPr>
        <p:spPr>
          <a:xfrm flipV="1">
            <a:off x="5322444" y="1791215"/>
            <a:ext cx="11737" cy="19190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687405" y="1076173"/>
            <a:ext cx="1504754" cy="715043"/>
            <a:chOff x="4339042" y="822185"/>
            <a:chExt cx="1504754" cy="71504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669545" y="122945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A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70067" y="1099186"/>
            <a:ext cx="1504754" cy="692029"/>
            <a:chOff x="4339042" y="822185"/>
            <a:chExt cx="1504754" cy="6920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4681405" y="1206437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B</a:t>
              </a:r>
            </a:p>
          </p:txBody>
        </p:sp>
      </p:grpSp>
      <p:cxnSp>
        <p:nvCxnSpPr>
          <p:cNvPr id="32" name="Straight Arrow Connector 31"/>
          <p:cNvCxnSpPr>
            <a:stCxn id="107" idx="0"/>
            <a:endCxn id="7" idx="2"/>
          </p:cNvCxnSpPr>
          <p:nvPr/>
        </p:nvCxnSpPr>
        <p:spPr>
          <a:xfrm flipH="1" flipV="1">
            <a:off x="3453015" y="2744838"/>
            <a:ext cx="979871" cy="761631"/>
          </a:xfrm>
          <a:prstGeom prst="straightConnector1">
            <a:avLst/>
          </a:prstGeom>
          <a:ln>
            <a:solidFill>
              <a:schemeClr val="dk1">
                <a:alpha val="50000"/>
              </a:schemeClr>
            </a:solidFill>
            <a:headEnd type="triangle" w="lg" len="lg"/>
            <a:tailEnd type="non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889956" y="1983116"/>
            <a:ext cx="891334" cy="759200"/>
            <a:chOff x="3819987" y="1753344"/>
            <a:chExt cx="891334" cy="7592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975" y="1753344"/>
              <a:ext cx="363000" cy="50359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19987" y="2204767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2</a:t>
              </a:r>
            </a:p>
          </p:txBody>
        </p:sp>
      </p:grp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4432886" y="2742316"/>
            <a:ext cx="902737" cy="76415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40149" y="3041639"/>
            <a:ext cx="117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alpha val="50000"/>
                  </a:schemeClr>
                </a:solidFill>
                <a:latin typeface="Source Sans Pro" pitchFamily="34" charset="0"/>
              </a:rPr>
              <a:t>maintenance</a:t>
            </a:r>
          </a:p>
        </p:txBody>
      </p:sp>
      <p:grpSp>
        <p:nvGrpSpPr>
          <p:cNvPr id="27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28" name="Folded Corner 27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50% of machines put in ‘maintenance mode’</a:t>
              </a:r>
            </a:p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Maintenance mode allows current games to keep playing / new players can still join </a:t>
              </a:r>
              <a:r>
                <a:rPr lang="en-US" sz="800" dirty="0" smtClean="0">
                  <a:latin typeface="Source Sans Pro" panose="020B0503030403020204" pitchFamily="34" charset="0"/>
                </a:rPr>
                <a:t>game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07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889956" y="1983116"/>
            <a:ext cx="891334" cy="759200"/>
            <a:chOff x="3819987" y="1753344"/>
            <a:chExt cx="891334" cy="7592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975" y="1753344"/>
              <a:ext cx="363000" cy="50359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19987" y="2204767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2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252691" y="3506469"/>
            <a:ext cx="1584751" cy="537050"/>
            <a:chOff x="4559149" y="3239616"/>
            <a:chExt cx="1584751" cy="537050"/>
          </a:xfrm>
        </p:grpSpPr>
        <p:sp>
          <p:nvSpPr>
            <p:cNvPr id="108" name="TextBox 107"/>
            <p:cNvSpPr txBox="1"/>
            <p:nvPr/>
          </p:nvSpPr>
          <p:spPr>
            <a:xfrm>
              <a:off x="4897790" y="3334136"/>
              <a:ext cx="1246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balancer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9149" y="3239616"/>
              <a:ext cx="360389" cy="5370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Downtime Deployment - Turbine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3007348" y="1982683"/>
            <a:ext cx="891334" cy="762155"/>
            <a:chOff x="2934891" y="1753344"/>
            <a:chExt cx="891334" cy="762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5" y="1753344"/>
              <a:ext cx="363000" cy="5035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34891" y="2207722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1</a:t>
              </a:r>
            </a:p>
          </p:txBody>
        </p:sp>
      </p:grpSp>
      <p:cxnSp>
        <p:nvCxnSpPr>
          <p:cNvPr id="65" name="Straight Arrow Connector 64"/>
          <p:cNvCxnSpPr>
            <a:stCxn id="25" idx="0"/>
            <a:endCxn id="121" idx="2"/>
          </p:cNvCxnSpPr>
          <p:nvPr/>
        </p:nvCxnSpPr>
        <p:spPr>
          <a:xfrm flipV="1">
            <a:off x="5322444" y="1791215"/>
            <a:ext cx="11737" cy="19190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687405" y="1076173"/>
            <a:ext cx="1504754" cy="715043"/>
            <a:chOff x="4339042" y="822185"/>
            <a:chExt cx="1504754" cy="71504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669545" y="122945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A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70067" y="1099186"/>
            <a:ext cx="1504754" cy="692029"/>
            <a:chOff x="4339042" y="822185"/>
            <a:chExt cx="1504754" cy="6920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4681405" y="1206437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B</a:t>
              </a:r>
            </a:p>
          </p:txBody>
        </p:sp>
      </p:grpSp>
      <p:cxnSp>
        <p:nvCxnSpPr>
          <p:cNvPr id="32" name="Straight Arrow Connector 31"/>
          <p:cNvCxnSpPr>
            <a:stCxn id="107" idx="0"/>
            <a:endCxn id="7" idx="2"/>
          </p:cNvCxnSpPr>
          <p:nvPr/>
        </p:nvCxnSpPr>
        <p:spPr>
          <a:xfrm flipH="1" flipV="1">
            <a:off x="3453015" y="2744838"/>
            <a:ext cx="979871" cy="761631"/>
          </a:xfrm>
          <a:prstGeom prst="straightConnector1">
            <a:avLst/>
          </a:prstGeom>
          <a:ln>
            <a:solidFill>
              <a:schemeClr val="dk1">
                <a:alpha val="5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2840149" y="3041639"/>
            <a:ext cx="117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alpha val="50000"/>
                  </a:schemeClr>
                </a:solidFill>
                <a:latin typeface="Source Sans Pro" pitchFamily="34" charset="0"/>
              </a:rPr>
              <a:t>maintenance</a:t>
            </a:r>
          </a:p>
        </p:txBody>
      </p:sp>
      <p:cxnSp>
        <p:nvCxnSpPr>
          <p:cNvPr id="163" name="Straight Arrow Connector 162"/>
          <p:cNvCxnSpPr>
            <a:stCxn id="25" idx="0"/>
            <a:endCxn id="61" idx="2"/>
          </p:cNvCxnSpPr>
          <p:nvPr/>
        </p:nvCxnSpPr>
        <p:spPr>
          <a:xfrm flipH="1" flipV="1">
            <a:off x="3434048" y="1791216"/>
            <a:ext cx="1888396" cy="191900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3746229" y="1912376"/>
            <a:ext cx="1258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round rollover</a:t>
            </a:r>
          </a:p>
        </p:txBody>
      </p: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4432886" y="2742316"/>
            <a:ext cx="902737" cy="76415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8" name="Folded Corner 27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 smtClean="0">
                  <a:latin typeface="Source Sans Pro" panose="020B0503030403020204" pitchFamily="34" charset="0"/>
                </a:rPr>
                <a:t>On </a:t>
              </a:r>
              <a:r>
                <a:rPr lang="en-US" sz="800" dirty="0">
                  <a:latin typeface="Source Sans Pro" panose="020B0503030403020204" pitchFamily="34" charset="0"/>
                </a:rPr>
                <a:t>round rollover (after approx. 20 minutes) game is moved to new Turbine </a:t>
              </a:r>
              <a:r>
                <a:rPr lang="en-US" sz="800" dirty="0" smtClean="0">
                  <a:latin typeface="Source Sans Pro" panose="020B0503030403020204" pitchFamily="34" charset="0"/>
                </a:rPr>
                <a:t>server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04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889956" y="1983116"/>
            <a:ext cx="891334" cy="759200"/>
            <a:chOff x="3819987" y="1753344"/>
            <a:chExt cx="891334" cy="7592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975" y="1753344"/>
              <a:ext cx="363000" cy="50359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819987" y="2204767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2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4252691" y="3506469"/>
            <a:ext cx="1584751" cy="537050"/>
            <a:chOff x="4559149" y="3239616"/>
            <a:chExt cx="1584751" cy="537050"/>
          </a:xfrm>
        </p:grpSpPr>
        <p:sp>
          <p:nvSpPr>
            <p:cNvPr id="108" name="TextBox 107"/>
            <p:cNvSpPr txBox="1"/>
            <p:nvPr/>
          </p:nvSpPr>
          <p:spPr>
            <a:xfrm>
              <a:off x="4897790" y="3334136"/>
              <a:ext cx="1246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balancer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9149" y="3239616"/>
              <a:ext cx="360389" cy="5370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Downtime Deployment - Turbine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3007348" y="1982683"/>
            <a:ext cx="891334" cy="762155"/>
            <a:chOff x="2934891" y="1753344"/>
            <a:chExt cx="891334" cy="762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5" y="1753344"/>
              <a:ext cx="363000" cy="5035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34891" y="2207722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1</a:t>
              </a:r>
            </a:p>
          </p:txBody>
        </p:sp>
      </p:grpSp>
      <p:cxnSp>
        <p:nvCxnSpPr>
          <p:cNvPr id="65" name="Straight Arrow Connector 64"/>
          <p:cNvCxnSpPr>
            <a:stCxn id="25" idx="0"/>
            <a:endCxn id="121" idx="2"/>
          </p:cNvCxnSpPr>
          <p:nvPr/>
        </p:nvCxnSpPr>
        <p:spPr>
          <a:xfrm flipV="1">
            <a:off x="5322444" y="1791215"/>
            <a:ext cx="11737" cy="19190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687405" y="1076173"/>
            <a:ext cx="1504754" cy="715043"/>
            <a:chOff x="4339042" y="822185"/>
            <a:chExt cx="1504754" cy="71504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669545" y="122945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A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70067" y="1099186"/>
            <a:ext cx="1504754" cy="692029"/>
            <a:chOff x="4339042" y="822185"/>
            <a:chExt cx="1504754" cy="6920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4681405" y="1206437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B</a:t>
              </a:r>
            </a:p>
          </p:txBody>
        </p:sp>
      </p:grpSp>
      <p:cxnSp>
        <p:nvCxnSpPr>
          <p:cNvPr id="32" name="Straight Arrow Connector 31"/>
          <p:cNvCxnSpPr>
            <a:stCxn id="107" idx="0"/>
            <a:endCxn id="7" idx="2"/>
          </p:cNvCxnSpPr>
          <p:nvPr/>
        </p:nvCxnSpPr>
        <p:spPr>
          <a:xfrm flipH="1" flipV="1">
            <a:off x="3453015" y="2744838"/>
            <a:ext cx="979871" cy="76163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080717" y="3041640"/>
            <a:ext cx="932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announce</a:t>
            </a:r>
          </a:p>
        </p:txBody>
      </p:sp>
      <p:cxnSp>
        <p:nvCxnSpPr>
          <p:cNvPr id="163" name="Straight Arrow Connector 162"/>
          <p:cNvCxnSpPr>
            <a:stCxn id="25" idx="0"/>
            <a:endCxn id="61" idx="2"/>
          </p:cNvCxnSpPr>
          <p:nvPr/>
        </p:nvCxnSpPr>
        <p:spPr>
          <a:xfrm flipH="1" flipV="1">
            <a:off x="3434048" y="1791216"/>
            <a:ext cx="1888396" cy="191900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3727441" y="2433512"/>
            <a:ext cx="60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(new)</a:t>
            </a:r>
          </a:p>
        </p:txBody>
      </p:sp>
      <p:cxnSp>
        <p:nvCxnSpPr>
          <p:cNvPr id="36" name="Straight Arrow Connector 35"/>
          <p:cNvCxnSpPr>
            <a:endCxn id="35" idx="2"/>
          </p:cNvCxnSpPr>
          <p:nvPr/>
        </p:nvCxnSpPr>
        <p:spPr>
          <a:xfrm flipV="1">
            <a:off x="4432886" y="2742316"/>
            <a:ext cx="902737" cy="76415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8" name="Folded Corner 27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 smtClean="0">
                  <a:latin typeface="Source Sans Pro" panose="020B0503030403020204" pitchFamily="34" charset="0"/>
                </a:rPr>
                <a:t>We </a:t>
              </a:r>
              <a:r>
                <a:rPr lang="en-US" sz="800" dirty="0">
                  <a:latin typeface="Source Sans Pro" panose="020B0503030403020204" pitchFamily="34" charset="0"/>
                </a:rPr>
                <a:t>can update turbine servers </a:t>
              </a:r>
              <a:r>
                <a:rPr lang="en-US" sz="800" dirty="0" smtClean="0">
                  <a:latin typeface="Source Sans Pro" panose="020B0503030403020204" pitchFamily="34" charset="0"/>
                </a:rPr>
                <a:t>now</a:t>
              </a:r>
            </a:p>
            <a:p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80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/>
          <p:cNvGrpSpPr/>
          <p:nvPr/>
        </p:nvGrpSpPr>
        <p:grpSpPr>
          <a:xfrm>
            <a:off x="4252691" y="3506469"/>
            <a:ext cx="1584751" cy="537050"/>
            <a:chOff x="4559149" y="3239616"/>
            <a:chExt cx="1584751" cy="537050"/>
          </a:xfrm>
        </p:grpSpPr>
        <p:sp>
          <p:nvSpPr>
            <p:cNvPr id="108" name="TextBox 107"/>
            <p:cNvSpPr txBox="1"/>
            <p:nvPr/>
          </p:nvSpPr>
          <p:spPr>
            <a:xfrm>
              <a:off x="4897790" y="3334136"/>
              <a:ext cx="1246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balancer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9149" y="3239616"/>
              <a:ext cx="360389" cy="5370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Downtime Deployment - Turbine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3007348" y="1982683"/>
            <a:ext cx="891334" cy="762155"/>
            <a:chOff x="2934891" y="1753344"/>
            <a:chExt cx="891334" cy="762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5" y="1753344"/>
              <a:ext cx="363000" cy="5035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34891" y="2207722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1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89956" y="1983116"/>
            <a:ext cx="891334" cy="759200"/>
            <a:chOff x="3819987" y="1753344"/>
            <a:chExt cx="891334" cy="7592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975" y="1753344"/>
              <a:ext cx="363000" cy="5035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819987" y="2204767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2</a:t>
              </a:r>
            </a:p>
          </p:txBody>
        </p:sp>
      </p:grpSp>
      <p:cxnSp>
        <p:nvCxnSpPr>
          <p:cNvPr id="65" name="Straight Arrow Connector 64"/>
          <p:cNvCxnSpPr>
            <a:stCxn id="25" idx="0"/>
            <a:endCxn id="121" idx="2"/>
          </p:cNvCxnSpPr>
          <p:nvPr/>
        </p:nvCxnSpPr>
        <p:spPr>
          <a:xfrm flipV="1">
            <a:off x="5322444" y="1791215"/>
            <a:ext cx="11737" cy="19190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687405" y="1076173"/>
            <a:ext cx="1504754" cy="715043"/>
            <a:chOff x="4339042" y="822185"/>
            <a:chExt cx="1504754" cy="71504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669545" y="122945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A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70067" y="1099186"/>
            <a:ext cx="1504754" cy="692029"/>
            <a:chOff x="4339042" y="822185"/>
            <a:chExt cx="1504754" cy="6920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4681405" y="1206437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B</a:t>
              </a:r>
            </a:p>
          </p:txBody>
        </p:sp>
      </p:grpSp>
      <p:cxnSp>
        <p:nvCxnSpPr>
          <p:cNvPr id="24" name="Straight Arrow Connector 23"/>
          <p:cNvCxnSpPr>
            <a:stCxn id="107" idx="0"/>
            <a:endCxn id="26" idx="2"/>
          </p:cNvCxnSpPr>
          <p:nvPr/>
        </p:nvCxnSpPr>
        <p:spPr>
          <a:xfrm flipV="1">
            <a:off x="4432886" y="2742316"/>
            <a:ext cx="902737" cy="764153"/>
          </a:xfrm>
          <a:prstGeom prst="straightConnector1">
            <a:avLst/>
          </a:prstGeom>
          <a:ln>
            <a:solidFill>
              <a:schemeClr val="dk1">
                <a:alpha val="5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7" idx="0"/>
            <a:endCxn id="7" idx="2"/>
          </p:cNvCxnSpPr>
          <p:nvPr/>
        </p:nvCxnSpPr>
        <p:spPr>
          <a:xfrm flipH="1" flipV="1">
            <a:off x="3453015" y="2744838"/>
            <a:ext cx="979871" cy="76163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080717" y="3041640"/>
            <a:ext cx="932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announce</a:t>
            </a:r>
          </a:p>
        </p:txBody>
      </p:sp>
      <p:cxnSp>
        <p:nvCxnSpPr>
          <p:cNvPr id="163" name="Straight Arrow Connector 162"/>
          <p:cNvCxnSpPr>
            <a:stCxn id="25" idx="0"/>
            <a:endCxn id="61" idx="2"/>
          </p:cNvCxnSpPr>
          <p:nvPr/>
        </p:nvCxnSpPr>
        <p:spPr>
          <a:xfrm flipH="1" flipV="1">
            <a:off x="3434048" y="1791216"/>
            <a:ext cx="1888396" cy="191900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3727441" y="2433512"/>
            <a:ext cx="60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(new)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39427" y="3041639"/>
            <a:ext cx="117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alpha val="50000"/>
                  </a:schemeClr>
                </a:solidFill>
                <a:latin typeface="Source Sans Pro" pitchFamily="34" charset="0"/>
              </a:rPr>
              <a:t>maintenance</a:t>
            </a:r>
          </a:p>
        </p:txBody>
      </p:sp>
      <p:grpSp>
        <p:nvGrpSpPr>
          <p:cNvPr id="28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29" name="Folded Corner 28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 smtClean="0">
                  <a:latin typeface="Source Sans Pro" panose="020B0503030403020204" pitchFamily="34" charset="0"/>
                </a:rPr>
                <a:t>Other </a:t>
              </a:r>
              <a:r>
                <a:rPr lang="en-US" sz="800" dirty="0">
                  <a:latin typeface="Source Sans Pro" panose="020B0503030403020204" pitchFamily="34" charset="0"/>
                </a:rPr>
                <a:t>50% put in maintenance </a:t>
              </a:r>
              <a:r>
                <a:rPr lang="en-US" sz="800" dirty="0" smtClean="0">
                  <a:latin typeface="Source Sans Pro" panose="020B0503030403020204" pitchFamily="34" charset="0"/>
                </a:rPr>
                <a:t>mode</a:t>
              </a:r>
              <a:endParaRPr lang="en-US" sz="800" dirty="0">
                <a:latin typeface="Source Sans Pro" panose="020B0503030403020204" pitchFamily="34" charset="0"/>
              </a:endParaRPr>
            </a:p>
            <a:p>
              <a:endParaRPr lang="en-US" sz="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96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Hosting Choices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/>
          <p:cNvGrpSpPr/>
          <p:nvPr/>
        </p:nvGrpSpPr>
        <p:grpSpPr>
          <a:xfrm>
            <a:off x="4252691" y="3506469"/>
            <a:ext cx="1584751" cy="537050"/>
            <a:chOff x="4559149" y="3239616"/>
            <a:chExt cx="1584751" cy="537050"/>
          </a:xfrm>
        </p:grpSpPr>
        <p:sp>
          <p:nvSpPr>
            <p:cNvPr id="108" name="TextBox 107"/>
            <p:cNvSpPr txBox="1"/>
            <p:nvPr/>
          </p:nvSpPr>
          <p:spPr>
            <a:xfrm>
              <a:off x="4897790" y="3334136"/>
              <a:ext cx="1246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balancer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9149" y="3239616"/>
              <a:ext cx="360389" cy="5370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Downtime Deployment - Turbine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3007348" y="1982683"/>
            <a:ext cx="891334" cy="762155"/>
            <a:chOff x="2934891" y="1753344"/>
            <a:chExt cx="891334" cy="762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5" y="1753344"/>
              <a:ext cx="363000" cy="5035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34891" y="2207722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1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89956" y="1983116"/>
            <a:ext cx="891334" cy="759200"/>
            <a:chOff x="3819987" y="1753344"/>
            <a:chExt cx="891334" cy="7592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975" y="1753344"/>
              <a:ext cx="363000" cy="5035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819987" y="2204767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2</a:t>
              </a:r>
            </a:p>
          </p:txBody>
        </p:sp>
      </p:grpSp>
      <p:cxnSp>
        <p:nvCxnSpPr>
          <p:cNvPr id="62" name="Straight Arrow Connector 61"/>
          <p:cNvCxnSpPr>
            <a:stCxn id="6" idx="0"/>
            <a:endCxn id="61" idx="2"/>
          </p:cNvCxnSpPr>
          <p:nvPr/>
        </p:nvCxnSpPr>
        <p:spPr>
          <a:xfrm flipH="1" flipV="1">
            <a:off x="3434048" y="1791216"/>
            <a:ext cx="5734" cy="19146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687405" y="1076173"/>
            <a:ext cx="1504754" cy="715043"/>
            <a:chOff x="4339042" y="822185"/>
            <a:chExt cx="1504754" cy="71504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669545" y="122945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A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70067" y="1099186"/>
            <a:ext cx="1504754" cy="692029"/>
            <a:chOff x="4339042" y="822185"/>
            <a:chExt cx="1504754" cy="6920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4681405" y="1206437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B</a:t>
              </a:r>
            </a:p>
          </p:txBody>
        </p:sp>
      </p:grpSp>
      <p:cxnSp>
        <p:nvCxnSpPr>
          <p:cNvPr id="32" name="Straight Arrow Connector 31"/>
          <p:cNvCxnSpPr>
            <a:stCxn id="107" idx="0"/>
            <a:endCxn id="7" idx="2"/>
          </p:cNvCxnSpPr>
          <p:nvPr/>
        </p:nvCxnSpPr>
        <p:spPr>
          <a:xfrm flipH="1" flipV="1">
            <a:off x="3453015" y="2744838"/>
            <a:ext cx="979871" cy="76163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080717" y="3041640"/>
            <a:ext cx="932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announce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746229" y="1912376"/>
            <a:ext cx="1258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round rollover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727441" y="2433512"/>
            <a:ext cx="60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(new)</a:t>
            </a:r>
          </a:p>
        </p:txBody>
      </p:sp>
      <p:cxnSp>
        <p:nvCxnSpPr>
          <p:cNvPr id="174" name="Straight Arrow Connector 173"/>
          <p:cNvCxnSpPr>
            <a:stCxn id="6" idx="0"/>
            <a:endCxn id="121" idx="2"/>
          </p:cNvCxnSpPr>
          <p:nvPr/>
        </p:nvCxnSpPr>
        <p:spPr>
          <a:xfrm flipV="1">
            <a:off x="3439782" y="1791215"/>
            <a:ext cx="1894399" cy="191468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32886" y="2742316"/>
            <a:ext cx="902737" cy="764153"/>
          </a:xfrm>
          <a:prstGeom prst="straightConnector1">
            <a:avLst/>
          </a:prstGeom>
          <a:ln>
            <a:solidFill>
              <a:schemeClr val="dk1">
                <a:alpha val="50000"/>
              </a:schemeClr>
            </a:solidFill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39427" y="3041639"/>
            <a:ext cx="117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alpha val="50000"/>
                  </a:schemeClr>
                </a:solidFill>
                <a:latin typeface="Source Sans Pro" pitchFamily="34" charset="0"/>
              </a:rPr>
              <a:t>maintenance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6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/>
          <p:cNvGrpSpPr/>
          <p:nvPr/>
        </p:nvGrpSpPr>
        <p:grpSpPr>
          <a:xfrm>
            <a:off x="4252691" y="3506469"/>
            <a:ext cx="1584751" cy="537050"/>
            <a:chOff x="4559149" y="3239616"/>
            <a:chExt cx="1584751" cy="537050"/>
          </a:xfrm>
        </p:grpSpPr>
        <p:sp>
          <p:nvSpPr>
            <p:cNvPr id="108" name="TextBox 107"/>
            <p:cNvSpPr txBox="1"/>
            <p:nvPr/>
          </p:nvSpPr>
          <p:spPr>
            <a:xfrm>
              <a:off x="4897790" y="3334136"/>
              <a:ext cx="1246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balancer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9149" y="3239616"/>
              <a:ext cx="360389" cy="5370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Downtime Deployment - Turbine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3007348" y="1982683"/>
            <a:ext cx="891334" cy="762155"/>
            <a:chOff x="2934891" y="1753344"/>
            <a:chExt cx="891334" cy="762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5" y="1753344"/>
              <a:ext cx="363000" cy="5035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34891" y="2207722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1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89956" y="1983116"/>
            <a:ext cx="891334" cy="759200"/>
            <a:chOff x="3819987" y="1753344"/>
            <a:chExt cx="891334" cy="7592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975" y="1753344"/>
              <a:ext cx="363000" cy="5035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819987" y="2204767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2</a:t>
              </a:r>
            </a:p>
          </p:txBody>
        </p:sp>
      </p:grpSp>
      <p:cxnSp>
        <p:nvCxnSpPr>
          <p:cNvPr id="62" name="Straight Arrow Connector 61"/>
          <p:cNvCxnSpPr>
            <a:stCxn id="6" idx="0"/>
            <a:endCxn id="61" idx="2"/>
          </p:cNvCxnSpPr>
          <p:nvPr/>
        </p:nvCxnSpPr>
        <p:spPr>
          <a:xfrm flipH="1" flipV="1">
            <a:off x="3434048" y="1791216"/>
            <a:ext cx="5734" cy="19146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687405" y="1076173"/>
            <a:ext cx="1504754" cy="715043"/>
            <a:chOff x="4339042" y="822185"/>
            <a:chExt cx="1504754" cy="71504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669545" y="122945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A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70067" y="1099186"/>
            <a:ext cx="1504754" cy="692029"/>
            <a:chOff x="4339042" y="822185"/>
            <a:chExt cx="1504754" cy="6920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4681405" y="1206437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B</a:t>
              </a:r>
            </a:p>
          </p:txBody>
        </p:sp>
      </p:grpSp>
      <p:cxnSp>
        <p:nvCxnSpPr>
          <p:cNvPr id="24" name="Straight Arrow Connector 23"/>
          <p:cNvCxnSpPr>
            <a:stCxn id="107" idx="0"/>
            <a:endCxn id="26" idx="2"/>
          </p:cNvCxnSpPr>
          <p:nvPr/>
        </p:nvCxnSpPr>
        <p:spPr>
          <a:xfrm flipV="1">
            <a:off x="4432886" y="2742316"/>
            <a:ext cx="902737" cy="76415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7" idx="0"/>
            <a:endCxn id="7" idx="2"/>
          </p:cNvCxnSpPr>
          <p:nvPr/>
        </p:nvCxnSpPr>
        <p:spPr>
          <a:xfrm flipH="1" flipV="1">
            <a:off x="3453015" y="2744838"/>
            <a:ext cx="979871" cy="76163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080717" y="3041640"/>
            <a:ext cx="932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announce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727441" y="2433512"/>
            <a:ext cx="60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(new)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669647" y="2439652"/>
            <a:ext cx="60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(new)</a:t>
            </a:r>
          </a:p>
        </p:txBody>
      </p:sp>
      <p:cxnSp>
        <p:nvCxnSpPr>
          <p:cNvPr id="174" name="Straight Arrow Connector 173"/>
          <p:cNvCxnSpPr>
            <a:stCxn id="6" idx="0"/>
            <a:endCxn id="121" idx="2"/>
          </p:cNvCxnSpPr>
          <p:nvPr/>
        </p:nvCxnSpPr>
        <p:spPr>
          <a:xfrm flipV="1">
            <a:off x="3439782" y="1791215"/>
            <a:ext cx="1894399" cy="191468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99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/>
          <p:cNvGrpSpPr/>
          <p:nvPr/>
        </p:nvGrpSpPr>
        <p:grpSpPr>
          <a:xfrm>
            <a:off x="4252691" y="3506469"/>
            <a:ext cx="1584751" cy="537050"/>
            <a:chOff x="4559149" y="3239616"/>
            <a:chExt cx="1584751" cy="537050"/>
          </a:xfrm>
        </p:grpSpPr>
        <p:sp>
          <p:nvSpPr>
            <p:cNvPr id="108" name="TextBox 107"/>
            <p:cNvSpPr txBox="1"/>
            <p:nvPr/>
          </p:nvSpPr>
          <p:spPr>
            <a:xfrm>
              <a:off x="4897790" y="3334136"/>
              <a:ext cx="1246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balancer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9149" y="3239616"/>
              <a:ext cx="360389" cy="5370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Downtime Deployment - Turbine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3007348" y="1982683"/>
            <a:ext cx="891334" cy="762155"/>
            <a:chOff x="2934891" y="1753344"/>
            <a:chExt cx="891334" cy="762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5" y="1753344"/>
              <a:ext cx="363000" cy="5035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34891" y="2207722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1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89956" y="1983116"/>
            <a:ext cx="891334" cy="759200"/>
            <a:chOff x="3819987" y="1753344"/>
            <a:chExt cx="891334" cy="7592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975" y="1753344"/>
              <a:ext cx="363000" cy="5035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819987" y="2204767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2</a:t>
              </a:r>
            </a:p>
          </p:txBody>
        </p:sp>
      </p:grpSp>
      <p:cxnSp>
        <p:nvCxnSpPr>
          <p:cNvPr id="62" name="Straight Arrow Connector 61"/>
          <p:cNvCxnSpPr>
            <a:stCxn id="6" idx="0"/>
            <a:endCxn id="61" idx="2"/>
          </p:cNvCxnSpPr>
          <p:nvPr/>
        </p:nvCxnSpPr>
        <p:spPr>
          <a:xfrm flipH="1" flipV="1">
            <a:off x="3434048" y="1791216"/>
            <a:ext cx="5734" cy="19146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5" idx="0"/>
            <a:endCxn id="121" idx="2"/>
          </p:cNvCxnSpPr>
          <p:nvPr/>
        </p:nvCxnSpPr>
        <p:spPr>
          <a:xfrm flipV="1">
            <a:off x="5322444" y="1791215"/>
            <a:ext cx="11737" cy="19190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687405" y="1076173"/>
            <a:ext cx="1504754" cy="715043"/>
            <a:chOff x="4339042" y="822185"/>
            <a:chExt cx="1504754" cy="71504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669545" y="122945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A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70067" y="1099186"/>
            <a:ext cx="1504754" cy="692029"/>
            <a:chOff x="4339042" y="822185"/>
            <a:chExt cx="1504754" cy="6920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4681405" y="1206437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B</a:t>
              </a:r>
            </a:p>
          </p:txBody>
        </p:sp>
      </p:grpSp>
      <p:cxnSp>
        <p:nvCxnSpPr>
          <p:cNvPr id="24" name="Straight Arrow Connector 23"/>
          <p:cNvCxnSpPr>
            <a:stCxn id="107" idx="0"/>
            <a:endCxn id="26" idx="2"/>
          </p:cNvCxnSpPr>
          <p:nvPr/>
        </p:nvCxnSpPr>
        <p:spPr>
          <a:xfrm flipV="1">
            <a:off x="4432886" y="2742316"/>
            <a:ext cx="902737" cy="76415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7" idx="0"/>
            <a:endCxn id="7" idx="2"/>
          </p:cNvCxnSpPr>
          <p:nvPr/>
        </p:nvCxnSpPr>
        <p:spPr>
          <a:xfrm flipH="1" flipV="1">
            <a:off x="3453015" y="2744838"/>
            <a:ext cx="979871" cy="76163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080717" y="3041640"/>
            <a:ext cx="932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announce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746229" y="1912376"/>
            <a:ext cx="1258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round rollover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727441" y="2433512"/>
            <a:ext cx="60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(new)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669647" y="2439652"/>
            <a:ext cx="60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(new)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6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/>
          <p:cNvGrpSpPr/>
          <p:nvPr/>
        </p:nvGrpSpPr>
        <p:grpSpPr>
          <a:xfrm>
            <a:off x="4252691" y="3506469"/>
            <a:ext cx="1584751" cy="537050"/>
            <a:chOff x="4559149" y="3239616"/>
            <a:chExt cx="1584751" cy="537050"/>
          </a:xfrm>
        </p:grpSpPr>
        <p:sp>
          <p:nvSpPr>
            <p:cNvPr id="108" name="TextBox 107"/>
            <p:cNvSpPr txBox="1"/>
            <p:nvPr/>
          </p:nvSpPr>
          <p:spPr>
            <a:xfrm>
              <a:off x="4897790" y="3334136"/>
              <a:ext cx="1246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Load balancer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9149" y="3239616"/>
              <a:ext cx="360389" cy="5370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Zero Downtime Deployment - Turbine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3007348" y="1982683"/>
            <a:ext cx="891334" cy="762155"/>
            <a:chOff x="2934891" y="1753344"/>
            <a:chExt cx="891334" cy="762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5" y="1753344"/>
              <a:ext cx="363000" cy="5035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934891" y="2207722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1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889956" y="1983116"/>
            <a:ext cx="891334" cy="759200"/>
            <a:chOff x="3819987" y="1753344"/>
            <a:chExt cx="891334" cy="7592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975" y="1753344"/>
              <a:ext cx="363000" cy="5035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819987" y="2204767"/>
              <a:ext cx="891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Turbine 2</a:t>
              </a:r>
            </a:p>
          </p:txBody>
        </p:sp>
      </p:grpSp>
      <p:cxnSp>
        <p:nvCxnSpPr>
          <p:cNvPr id="62" name="Straight Arrow Connector 61"/>
          <p:cNvCxnSpPr>
            <a:stCxn id="6" idx="0"/>
            <a:endCxn id="61" idx="2"/>
          </p:cNvCxnSpPr>
          <p:nvPr/>
        </p:nvCxnSpPr>
        <p:spPr>
          <a:xfrm flipH="1" flipV="1">
            <a:off x="3434048" y="1791216"/>
            <a:ext cx="5734" cy="19146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5" idx="0"/>
            <a:endCxn id="121" idx="2"/>
          </p:cNvCxnSpPr>
          <p:nvPr/>
        </p:nvCxnSpPr>
        <p:spPr>
          <a:xfrm flipV="1">
            <a:off x="5322444" y="1791215"/>
            <a:ext cx="11737" cy="19190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2687405" y="1076173"/>
            <a:ext cx="1504754" cy="715043"/>
            <a:chOff x="4339042" y="822185"/>
            <a:chExt cx="1504754" cy="71504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4669545" y="122945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A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70067" y="1099186"/>
            <a:ext cx="1504754" cy="692029"/>
            <a:chOff x="4339042" y="822185"/>
            <a:chExt cx="1504754" cy="6920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39042" y="822185"/>
              <a:ext cx="683943" cy="487681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9853" y="825570"/>
              <a:ext cx="683943" cy="487681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4681405" y="1206437"/>
              <a:ext cx="843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ource Sans Pro" pitchFamily="34" charset="0"/>
                </a:rPr>
                <a:t>Games B</a:t>
              </a:r>
            </a:p>
          </p:txBody>
        </p:sp>
      </p:grpSp>
      <p:cxnSp>
        <p:nvCxnSpPr>
          <p:cNvPr id="24" name="Straight Arrow Connector 23"/>
          <p:cNvCxnSpPr>
            <a:stCxn id="107" idx="0"/>
            <a:endCxn id="26" idx="2"/>
          </p:cNvCxnSpPr>
          <p:nvPr/>
        </p:nvCxnSpPr>
        <p:spPr>
          <a:xfrm flipV="1">
            <a:off x="4432886" y="2742316"/>
            <a:ext cx="902737" cy="76415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7" idx="0"/>
            <a:endCxn id="7" idx="2"/>
          </p:cNvCxnSpPr>
          <p:nvPr/>
        </p:nvCxnSpPr>
        <p:spPr>
          <a:xfrm flipH="1" flipV="1">
            <a:off x="3453015" y="2744838"/>
            <a:ext cx="979871" cy="76163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080717" y="3041640"/>
            <a:ext cx="932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announce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3746229" y="1912376"/>
            <a:ext cx="1258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round rollover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727441" y="2433512"/>
            <a:ext cx="60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(new)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5669647" y="2439652"/>
            <a:ext cx="60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(new)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827592" y="4187729"/>
            <a:ext cx="1298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Do A/B testing!</a:t>
            </a:r>
          </a:p>
        </p:txBody>
      </p:sp>
      <p:grpSp>
        <p:nvGrpSpPr>
          <p:cNvPr id="30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31" name="Folded Corner 30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Updating 1 server first and let it run for a couple of days</a:t>
              </a:r>
            </a:p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Check telemetry results / crashes to validate behavior because validating in QA is difficult due to amount of testers </a:t>
              </a:r>
              <a:r>
                <a:rPr lang="en-US" sz="800" dirty="0" smtClean="0">
                  <a:latin typeface="Source Sans Pro" panose="020B0503030403020204" pitchFamily="34" charset="0"/>
                </a:rPr>
                <a:t>needed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3846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Update Without Patching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Without Patching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Patch release cycle very long</a:t>
            </a:r>
          </a:p>
          <a:p>
            <a:pPr lvl="1"/>
            <a:r>
              <a:rPr lang="en-US" dirty="0" smtClean="0"/>
              <a:t>1 week for emergency patches</a:t>
            </a:r>
          </a:p>
          <a:p>
            <a:pPr lvl="1"/>
            <a:r>
              <a:rPr lang="en-US" dirty="0" smtClean="0"/>
              <a:t>4+ weeks for normal fixes</a:t>
            </a:r>
          </a:p>
          <a:p>
            <a:r>
              <a:rPr lang="en-US" dirty="0" smtClean="0"/>
              <a:t>Developed server side tweaks system</a:t>
            </a:r>
          </a:p>
          <a:p>
            <a:pPr lvl="1"/>
            <a:r>
              <a:rPr lang="en-US" dirty="0" smtClean="0"/>
              <a:t>Patching gameplay settings (e.g. weapon stats)</a:t>
            </a:r>
          </a:p>
          <a:p>
            <a:pPr lvl="1"/>
            <a:r>
              <a:rPr lang="en-US" dirty="0" smtClean="0"/>
              <a:t>Adding collision volumes</a:t>
            </a:r>
          </a:p>
          <a:p>
            <a:pPr lvl="1"/>
            <a:r>
              <a:rPr lang="en-US" dirty="0" smtClean="0"/>
              <a:t>Changes versioned, each game round uses specific version</a:t>
            </a:r>
          </a:p>
          <a:p>
            <a:pPr lvl="1"/>
            <a:r>
              <a:rPr lang="en-US" dirty="0" smtClean="0"/>
              <a:t>Update to latest version on round rollover</a:t>
            </a:r>
          </a:p>
          <a:p>
            <a:pPr lvl="1"/>
            <a:r>
              <a:rPr lang="en-US" dirty="0" smtClean="0"/>
              <a:t>Fixed 50+ exploits!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5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6" name="Folded Corner 5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Server tweak is simple key / value pair</a:t>
              </a:r>
            </a:p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Using special notation to patch game settings e.g. (</a:t>
              </a:r>
              <a:r>
                <a:rPr lang="en-US" sz="800" dirty="0" err="1">
                  <a:latin typeface="Source Sans Pro" panose="020B0503030403020204" pitchFamily="34" charset="0"/>
                </a:rPr>
                <a:t>ClassName</a:t>
              </a:r>
              <a:r>
                <a:rPr lang="en-US" sz="800" dirty="0">
                  <a:latin typeface="Source Sans Pro" panose="020B0503030403020204" pitchFamily="34" charset="0"/>
                </a:rPr>
                <a:t>)</a:t>
              </a:r>
              <a:r>
                <a:rPr lang="en-US" sz="800" dirty="0" err="1">
                  <a:latin typeface="Source Sans Pro" panose="020B0503030403020204" pitchFamily="34" charset="0"/>
                </a:rPr>
                <a:t>ObjectName.AttributeName</a:t>
              </a:r>
              <a:r>
                <a:rPr lang="en-US" sz="800" dirty="0">
                  <a:latin typeface="Source Sans Pro" panose="020B0503030403020204" pitchFamily="34" charset="0"/>
                </a:rPr>
                <a:t> = </a:t>
              </a:r>
              <a:r>
                <a:rPr lang="en-US" sz="800" dirty="0" smtClean="0">
                  <a:latin typeface="Source Sans Pro" panose="020B0503030403020204" pitchFamily="34" charset="0"/>
                </a:rPr>
                <a:t>Value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1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Telemetry Helped Fix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drill down to individual user for complaints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image wa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32" y="2513196"/>
            <a:ext cx="363000" cy="503598"/>
          </a:xfrm>
          <a:prstGeom prst="rect">
            <a:avLst/>
          </a:prstGeom>
        </p:spPr>
      </p:pic>
      <p:pic>
        <p:nvPicPr>
          <p:cNvPr id="7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161" y="1811965"/>
            <a:ext cx="683943" cy="487681"/>
          </a:xfrm>
          <a:prstGeom prst="rect">
            <a:avLst/>
          </a:prstGeom>
        </p:spPr>
      </p:pic>
      <p:cxnSp>
        <p:nvCxnSpPr>
          <p:cNvPr id="8" name="arrow ew1"/>
          <p:cNvCxnSpPr/>
          <p:nvPr/>
        </p:nvCxnSpPr>
        <p:spPr>
          <a:xfrm>
            <a:off x="1830654" y="2183394"/>
            <a:ext cx="591207" cy="24436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lowchart: Magnetic Disk 8"/>
          <p:cNvSpPr/>
          <p:nvPr/>
        </p:nvSpPr>
        <p:spPr>
          <a:xfrm>
            <a:off x="3458225" y="2270659"/>
            <a:ext cx="428380" cy="39409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385" y="2168765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5868" y="2961216"/>
            <a:ext cx="802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Webapp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40" y="2213563"/>
            <a:ext cx="366377" cy="508283"/>
          </a:xfrm>
          <a:prstGeom prst="rect">
            <a:avLst/>
          </a:prstGeom>
        </p:spPr>
      </p:pic>
      <p:cxnSp>
        <p:nvCxnSpPr>
          <p:cNvPr id="13" name="arrow ew1"/>
          <p:cNvCxnSpPr>
            <a:stCxn id="6" idx="3"/>
          </p:cNvCxnSpPr>
          <p:nvPr/>
        </p:nvCxnSpPr>
        <p:spPr>
          <a:xfrm flipV="1">
            <a:off x="1728632" y="2569649"/>
            <a:ext cx="693229" cy="195346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arrow ew1"/>
          <p:cNvCxnSpPr>
            <a:stCxn id="12" idx="3"/>
            <a:endCxn id="9" idx="2"/>
          </p:cNvCxnSpPr>
          <p:nvPr/>
        </p:nvCxnSpPr>
        <p:spPr>
          <a:xfrm flipV="1">
            <a:off x="2794617" y="2467704"/>
            <a:ext cx="663608" cy="1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5342" y="1943579"/>
            <a:ext cx="685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Events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6950" y="2656587"/>
            <a:ext cx="868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Collector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1357" y="2616350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S3</a:t>
            </a:r>
          </a:p>
        </p:txBody>
      </p:sp>
      <p:cxnSp>
        <p:nvCxnSpPr>
          <p:cNvPr id="18" name="arrow ew1"/>
          <p:cNvCxnSpPr>
            <a:stCxn id="27" idx="3"/>
          </p:cNvCxnSpPr>
          <p:nvPr/>
        </p:nvCxnSpPr>
        <p:spPr>
          <a:xfrm>
            <a:off x="4878553" y="2471075"/>
            <a:ext cx="586053" cy="3981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arrow ew1"/>
          <p:cNvCxnSpPr>
            <a:stCxn id="9" idx="4"/>
          </p:cNvCxnSpPr>
          <p:nvPr/>
        </p:nvCxnSpPr>
        <p:spPr>
          <a:xfrm flipV="1">
            <a:off x="3886605" y="2467173"/>
            <a:ext cx="639953" cy="531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39268" y="2667506"/>
            <a:ext cx="518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Hive</a:t>
            </a:r>
          </a:p>
        </p:txBody>
      </p:sp>
      <p:sp>
        <p:nvSpPr>
          <p:cNvPr id="21" name="Flowchart: Magnetic Disk 20"/>
          <p:cNvSpPr/>
          <p:nvPr/>
        </p:nvSpPr>
        <p:spPr>
          <a:xfrm>
            <a:off x="5461447" y="2270660"/>
            <a:ext cx="428380" cy="39409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7970" y="2626299"/>
            <a:ext cx="808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Redshift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53469" y="1943579"/>
            <a:ext cx="1090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Aggregation</a:t>
            </a:r>
          </a:p>
        </p:txBody>
      </p:sp>
      <p:cxnSp>
        <p:nvCxnSpPr>
          <p:cNvPr id="24" name="arrow ew1"/>
          <p:cNvCxnSpPr>
            <a:stCxn id="21" idx="4"/>
            <a:endCxn id="26" idx="1"/>
          </p:cNvCxnSpPr>
          <p:nvPr/>
        </p:nvCxnSpPr>
        <p:spPr>
          <a:xfrm>
            <a:off x="5889827" y="2467705"/>
            <a:ext cx="625325" cy="1678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92331" y="2764275"/>
            <a:ext cx="781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Tableau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152" y="2155222"/>
            <a:ext cx="1142404" cy="6283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83" y="2221446"/>
            <a:ext cx="359870" cy="4992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49403" y="1942537"/>
            <a:ext cx="894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Plain text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13731" y="1822515"/>
            <a:ext cx="1143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Source Sans Pro" pitchFamily="34" charset="0"/>
              </a:rPr>
              <a:t>Visualization</a:t>
            </a:r>
          </a:p>
        </p:txBody>
      </p:sp>
      <p:cxnSp>
        <p:nvCxnSpPr>
          <p:cNvPr id="30" name="arrow ew1"/>
          <p:cNvCxnSpPr/>
          <p:nvPr/>
        </p:nvCxnSpPr>
        <p:spPr>
          <a:xfrm>
            <a:off x="5454833" y="3072052"/>
            <a:ext cx="2196109" cy="0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16174" y="3019170"/>
            <a:ext cx="1273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Source Sans Pro" pitchFamily="34" charset="0"/>
              </a:rPr>
              <a:t>Very Powerful!</a:t>
            </a:r>
          </a:p>
        </p:txBody>
      </p:sp>
      <p:grpSp>
        <p:nvGrpSpPr>
          <p:cNvPr id="32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33" name="Folded Corner 32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 smtClean="0">
                  <a:latin typeface="Source Sans Pro" panose="020B0503030403020204" pitchFamily="34" charset="0"/>
                </a:rPr>
                <a:t>Example </a:t>
              </a:r>
              <a:r>
                <a:rPr lang="en-US" sz="800" dirty="0">
                  <a:latin typeface="Source Sans Pro" panose="020B0503030403020204" pitchFamily="34" charset="0"/>
                </a:rPr>
                <a:t>‘Player Spawn’ + ‘Player Die’ event gets aggregated by Hive to ‘Player Life’ table in </a:t>
              </a:r>
              <a:r>
                <a:rPr lang="en-US" sz="800" dirty="0" smtClean="0">
                  <a:latin typeface="Source Sans Pro" panose="020B0503030403020204" pitchFamily="34" charset="0"/>
                </a:rPr>
                <a:t>Redshift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2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Per Hour Over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828643"/>
            <a:ext cx="7693572" cy="379803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258411" y="1759979"/>
            <a:ext cx="496613" cy="370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66748" y="1435309"/>
            <a:ext cx="247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" pitchFamily="34" charset="0"/>
              </a:rPr>
              <a:t>PlayStation®Plus</a:t>
            </a:r>
            <a:r>
              <a:rPr lang="en-US" dirty="0" smtClean="0">
                <a:latin typeface="Source Sans Pro" pitchFamily="34" charset="0"/>
              </a:rPr>
              <a:t> check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29656" y="1434152"/>
            <a:ext cx="496613" cy="370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71090" y="1237730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PSN</a:t>
            </a:r>
            <a:r>
              <a:rPr lang="en-US" baseline="30000" dirty="0" smtClean="0">
                <a:latin typeface="Source Sans Pro" pitchFamily="34" charset="0"/>
              </a:rPr>
              <a:t>SM</a:t>
            </a:r>
            <a:r>
              <a:rPr lang="en-US" dirty="0" smtClean="0">
                <a:latin typeface="Source Sans Pro" pitchFamily="34" charset="0"/>
              </a:rPr>
              <a:t> authentication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04339" y="3801607"/>
            <a:ext cx="496613" cy="370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4830" y="3432275"/>
            <a:ext cx="119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Turbine fix</a:t>
            </a:r>
            <a:endParaRPr lang="en-US" dirty="0">
              <a:latin typeface="Source Sans Pro" pitchFamily="34" charset="0"/>
            </a:endParaRPr>
          </a:p>
        </p:txBody>
      </p:sp>
      <p:grpSp>
        <p:nvGrpSpPr>
          <p:cNvPr id="12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13" name="Folded Corner 12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 err="1" smtClean="0">
                  <a:latin typeface="Source Sans Pro" panose="020B0503030403020204" pitchFamily="34" charset="0"/>
                </a:rPr>
                <a:t>PlayStation®Plus</a:t>
              </a:r>
              <a:r>
                <a:rPr lang="en-US" sz="800" dirty="0" smtClean="0">
                  <a:latin typeface="Source Sans Pro" panose="020B0503030403020204" pitchFamily="34" charset="0"/>
                </a:rPr>
                <a:t> </a:t>
              </a:r>
              <a:r>
                <a:rPr lang="en-US" sz="800" dirty="0">
                  <a:latin typeface="Source Sans Pro" panose="020B0503030403020204" pitchFamily="34" charset="0"/>
                </a:rPr>
                <a:t>Check = check to see if you have purchased </a:t>
              </a:r>
              <a:r>
                <a:rPr lang="en-US" sz="800" dirty="0" err="1" smtClean="0">
                  <a:latin typeface="Source Sans Pro" panose="020B0503030403020204" pitchFamily="34" charset="0"/>
                </a:rPr>
                <a:t>PlayStation®Plus</a:t>
              </a:r>
              <a:r>
                <a:rPr lang="en-US" sz="800" dirty="0" smtClean="0">
                  <a:latin typeface="Source Sans Pro" panose="020B0503030403020204" pitchFamily="34" charset="0"/>
                </a:rPr>
                <a:t> </a:t>
              </a:r>
              <a:r>
                <a:rPr lang="en-US" sz="800" dirty="0">
                  <a:latin typeface="Source Sans Pro" panose="020B0503030403020204" pitchFamily="34" charset="0"/>
                </a:rPr>
                <a:t>and can play online</a:t>
              </a:r>
            </a:p>
            <a:p>
              <a:pPr marL="171450" indent="-171450">
                <a:buFontTx/>
                <a:buChar char="-"/>
              </a:pP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7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Per Hour Per Router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9" y="867169"/>
            <a:ext cx="8405221" cy="3720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1908" y="2563272"/>
            <a:ext cx="2888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Technicolor modem triggers</a:t>
            </a:r>
          </a:p>
          <a:p>
            <a:r>
              <a:rPr lang="en-US" dirty="0" smtClean="0">
                <a:latin typeface="Source Sans Pro" pitchFamily="34" charset="0"/>
              </a:rPr>
              <a:t>errors on round roll over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105275" y="1114425"/>
            <a:ext cx="1120994" cy="1543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Choices - Need for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Killzone 3 used traditional hosting</a:t>
            </a:r>
          </a:p>
          <a:p>
            <a:pPr lvl="1"/>
            <a:r>
              <a:rPr lang="en-US" dirty="0" smtClean="0"/>
              <a:t>Have to manage many environments</a:t>
            </a:r>
          </a:p>
          <a:p>
            <a:pPr lvl="1"/>
            <a:r>
              <a:rPr lang="en-US" dirty="0" smtClean="0"/>
              <a:t>Adding / scaling environment needs planning</a:t>
            </a:r>
          </a:p>
          <a:p>
            <a:pPr lvl="1"/>
            <a:r>
              <a:rPr lang="en-US" dirty="0" smtClean="0"/>
              <a:t>Shared load testing environment with other titles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6" name="Folded Corner 5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Example environments: Guerrilla Internal, FPQA, FQA, Demo, Press, Production, Load </a:t>
              </a:r>
              <a:r>
                <a:rPr lang="en-US" sz="800" dirty="0" smtClean="0">
                  <a:latin typeface="Source Sans Pro" panose="020B0503030403020204" pitchFamily="34" charset="0"/>
                </a:rPr>
                <a:t>Test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5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Technicolor TG587n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 UDP socket fails to send to multiple IP’s!</a:t>
            </a:r>
          </a:p>
          <a:p>
            <a:r>
              <a:rPr lang="en-US" dirty="0" smtClean="0"/>
              <a:t>Need to allocate UDP socket per 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56903" y="1162959"/>
            <a:ext cx="5268074" cy="1437523"/>
            <a:chOff x="1485316" y="1113768"/>
            <a:chExt cx="5268074" cy="143752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552" y="1536361"/>
              <a:ext cx="804578" cy="7682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091" y="1239341"/>
              <a:ext cx="683943" cy="48768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951" y="1174653"/>
              <a:ext cx="363000" cy="503598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3871004" y="1380154"/>
              <a:ext cx="763260" cy="346868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485316" y="1735808"/>
              <a:ext cx="134817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Source Sans Pro" pitchFamily="34" charset="0"/>
                </a:rPr>
                <a:t>UDP socket</a:t>
              </a:r>
              <a:endParaRPr lang="en-US" dirty="0">
                <a:latin typeface="Source Sans Pro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3878890" y="1459309"/>
              <a:ext cx="755374" cy="346869"/>
            </a:xfrm>
            <a:prstGeom prst="straightConnector1">
              <a:avLst/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951" y="2047693"/>
              <a:ext cx="363000" cy="503598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H="1" flipV="1">
              <a:off x="3871004" y="2021070"/>
              <a:ext cx="763260" cy="31507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3871004" y="1938817"/>
              <a:ext cx="763260" cy="315074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011951" y="1113768"/>
              <a:ext cx="17414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" pitchFamily="34" charset="0"/>
                </a:rPr>
                <a:t>Server IP X.X.X.X</a:t>
              </a:r>
            </a:p>
            <a:p>
              <a:r>
                <a:rPr lang="en-US" dirty="0" smtClean="0">
                  <a:latin typeface="Source Sans Pro" pitchFamily="34" charset="0"/>
                </a:rPr>
                <a:t>(first contacted)</a:t>
              </a:r>
              <a:endParaRPr lang="en-US" dirty="0">
                <a:latin typeface="Source Sans Pro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11951" y="2125211"/>
              <a:ext cx="1582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" pitchFamily="34" charset="0"/>
                </a:rPr>
                <a:t>Server IP Y.Y.Y.Y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71004" y="2125657"/>
              <a:ext cx="48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ource Sans Pro" pitchFamily="34" charset="0"/>
                </a:rPr>
                <a:t>fail</a:t>
              </a:r>
            </a:p>
          </p:txBody>
        </p:sp>
        <p:cxnSp>
          <p:nvCxnSpPr>
            <p:cNvPr id="17" name="Straight Arrow Connector 16"/>
            <p:cNvCxnSpPr>
              <a:endCxn id="11" idx="3"/>
            </p:cNvCxnSpPr>
            <p:nvPr/>
          </p:nvCxnSpPr>
          <p:spPr>
            <a:xfrm flipH="1" flipV="1">
              <a:off x="2833491" y="1920474"/>
              <a:ext cx="431350" cy="102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195609" y="1237984"/>
              <a:ext cx="918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" pitchFamily="34" charset="0"/>
                </a:rPr>
                <a:t>TG587n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6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Then We Released Patch 1.10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Community complained about 5+ second lag</a:t>
            </a:r>
          </a:p>
          <a:p>
            <a:r>
              <a:rPr lang="en-US" smtClean="0"/>
              <a:t>We didn’t see it, couldn’t measure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0" y="1218970"/>
            <a:ext cx="8921750" cy="18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Metric </a:t>
            </a:r>
            <a:r>
              <a:rPr lang="en-US" dirty="0" smtClean="0"/>
              <a:t>- Kill Lag</a:t>
            </a:r>
            <a:endParaRPr lang="en-US" dirty="0"/>
          </a:p>
        </p:txBody>
      </p:sp>
      <p:sp>
        <p:nvSpPr>
          <p:cNvPr id="66" name="Content Placeholder 65"/>
          <p:cNvSpPr>
            <a:spLocks noGrp="1"/>
          </p:cNvSpPr>
          <p:nvPr>
            <p:ph idx="1"/>
          </p:nvPr>
        </p:nvSpPr>
        <p:spPr>
          <a:xfrm>
            <a:off x="3556000" y="750278"/>
            <a:ext cx="5476630" cy="3844346"/>
          </a:xfrm>
        </p:spPr>
        <p:txBody>
          <a:bodyPr/>
          <a:lstStyle/>
          <a:p>
            <a:r>
              <a:rPr lang="en-US" dirty="0" smtClean="0"/>
              <a:t>Server &amp; client run at 60 Hz</a:t>
            </a:r>
          </a:p>
          <a:p>
            <a:pPr lvl="1"/>
            <a:r>
              <a:rPr lang="en-US" dirty="0" smtClean="0"/>
              <a:t>Processing </a:t>
            </a:r>
            <a:r>
              <a:rPr lang="en-US" dirty="0" smtClean="0">
                <a:sym typeface="Symbol" panose="05050102010706020507" pitchFamily="18" charset="2"/>
              </a:rPr>
              <a:t> 5 * </a:t>
            </a:r>
            <a:r>
              <a:rPr lang="en-US" dirty="0" smtClean="0"/>
              <a:t>0.5 * 1/60 </a:t>
            </a:r>
            <a:r>
              <a:rPr lang="en-US" dirty="0" smtClean="0">
                <a:sym typeface="Symbol" panose="05050102010706020507" pitchFamily="18" charset="2"/>
              </a:rPr>
              <a:t> </a:t>
            </a:r>
            <a:r>
              <a:rPr lang="en-US" dirty="0" smtClean="0"/>
              <a:t>40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Best ping </a:t>
            </a:r>
            <a:r>
              <a:rPr lang="en-US" dirty="0" smtClean="0">
                <a:sym typeface="Symbol" panose="05050102010706020507" pitchFamily="18" charset="2"/>
              </a:rPr>
              <a:t> </a:t>
            </a:r>
            <a:r>
              <a:rPr lang="en-US" dirty="0" smtClean="0"/>
              <a:t>5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err="1" smtClean="0"/>
              <a:t>PingA</a:t>
            </a:r>
            <a:r>
              <a:rPr lang="en-US" dirty="0" smtClean="0"/>
              <a:t> + </a:t>
            </a:r>
            <a:r>
              <a:rPr lang="en-US" dirty="0" err="1" smtClean="0"/>
              <a:t>PingB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 </a:t>
            </a:r>
            <a:r>
              <a:rPr lang="en-US" dirty="0" smtClean="0"/>
              <a:t>10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Best Kill Lag </a:t>
            </a:r>
            <a:r>
              <a:rPr lang="en-US" dirty="0" smtClean="0">
                <a:sym typeface="Symbol" panose="05050102010706020507" pitchFamily="18" charset="2"/>
              </a:rPr>
              <a:t> </a:t>
            </a:r>
            <a:r>
              <a:rPr lang="en-US" dirty="0" smtClean="0"/>
              <a:t>50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 err="1" smtClean="0"/>
              <a:t>laggy</a:t>
            </a:r>
            <a:r>
              <a:rPr lang="en-US" dirty="0" smtClean="0"/>
              <a:t> kill &gt; 500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30421" y="807869"/>
            <a:ext cx="3468706" cy="3375879"/>
            <a:chOff x="5764652" y="825632"/>
            <a:chExt cx="3468706" cy="3375879"/>
          </a:xfrm>
        </p:grpSpPr>
        <p:grpSp>
          <p:nvGrpSpPr>
            <p:cNvPr id="59" name="Group 58"/>
            <p:cNvGrpSpPr/>
            <p:nvPr/>
          </p:nvGrpSpPr>
          <p:grpSpPr>
            <a:xfrm>
              <a:off x="5771651" y="825632"/>
              <a:ext cx="3269431" cy="2950603"/>
              <a:chOff x="549298" y="1221181"/>
              <a:chExt cx="3269431" cy="2950603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437" y="1282379"/>
                <a:ext cx="683943" cy="487681"/>
              </a:xfrm>
              <a:prstGeom prst="rect">
                <a:avLst/>
              </a:prstGeom>
            </p:spPr>
          </p:pic>
          <p:cxnSp>
            <p:nvCxnSpPr>
              <p:cNvPr id="17" name="Straight Connector 16"/>
              <p:cNvCxnSpPr>
                <a:endCxn id="12" idx="2"/>
              </p:cNvCxnSpPr>
              <p:nvPr/>
            </p:nvCxnSpPr>
            <p:spPr>
              <a:xfrm flipH="1" flipV="1">
                <a:off x="1401509" y="1996993"/>
                <a:ext cx="17388" cy="21729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205" y="1221181"/>
                <a:ext cx="363000" cy="50359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4063" y="1288164"/>
                <a:ext cx="683943" cy="487681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28815" y="1627661"/>
                <a:ext cx="9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Player A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73342" y="1627073"/>
                <a:ext cx="945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Player B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27694" y="1629466"/>
                <a:ext cx="896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Turbine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017767" y="2132123"/>
                <a:ext cx="28126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49298" y="1934820"/>
                <a:ext cx="7252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Fire</a:t>
                </a:r>
              </a:p>
              <a:p>
                <a:r>
                  <a:rPr lang="en-US" dirty="0" smtClean="0"/>
                  <a:t>last </a:t>
                </a:r>
              </a:p>
              <a:p>
                <a:r>
                  <a:rPr lang="en-US" dirty="0" smtClean="0"/>
                  <a:t>bullet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9033" y="2132123"/>
                <a:ext cx="204952" cy="3407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2358569" y="1998798"/>
                <a:ext cx="17388" cy="21729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3346035" y="1996405"/>
                <a:ext cx="17388" cy="217298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1502038" y="2456889"/>
                <a:ext cx="771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2274953" y="2455066"/>
                <a:ext cx="204952" cy="3407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491147" y="2793955"/>
                <a:ext cx="77144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3249421" y="2792132"/>
                <a:ext cx="204952" cy="3407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2484718" y="3125966"/>
                <a:ext cx="771444" cy="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2271376" y="3122776"/>
                <a:ext cx="204952" cy="3407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1500084" y="3462727"/>
                <a:ext cx="771444" cy="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1286742" y="3459537"/>
                <a:ext cx="204952" cy="3407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flipH="1">
                <a:off x="1046701" y="3800270"/>
                <a:ext cx="2400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549298" y="3608985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Dies</a:t>
                </a:r>
                <a:endParaRPr lang="en-US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764652" y="3832179"/>
              <a:ext cx="3468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Kill Lag </a:t>
              </a:r>
              <a:r>
                <a:rPr lang="en-US" dirty="0"/>
                <a:t>= </a:t>
              </a:r>
              <a:r>
                <a:rPr lang="en-US" dirty="0" err="1"/>
                <a:t>Ping</a:t>
              </a:r>
              <a:r>
                <a:rPr lang="en-US" baseline="-25000" dirty="0" err="1"/>
                <a:t>A</a:t>
              </a:r>
              <a:r>
                <a:rPr lang="en-US" dirty="0"/>
                <a:t> + </a:t>
              </a:r>
              <a:r>
                <a:rPr lang="en-US" dirty="0" err="1"/>
                <a:t>Ping</a:t>
              </a:r>
              <a:r>
                <a:rPr lang="en-US" baseline="-25000" dirty="0" err="1"/>
                <a:t>B</a:t>
              </a:r>
              <a:r>
                <a:rPr lang="en-US" dirty="0"/>
                <a:t> + Processing</a:t>
              </a:r>
              <a:endParaRPr lang="en-US" baseline="-25000" dirty="0"/>
            </a:p>
          </p:txBody>
        </p:sp>
      </p:grpSp>
      <p:grpSp>
        <p:nvGrpSpPr>
          <p:cNvPr id="30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32" name="Folded Corner 31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9692" y="4704529"/>
              <a:ext cx="3533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 smtClean="0">
                  <a:latin typeface="Source Sans Pro" panose="020B0503030403020204" pitchFamily="34" charset="0"/>
                </a:rPr>
                <a:t>Most game(r)s </a:t>
              </a:r>
              <a:r>
                <a:rPr lang="en-US" sz="800" dirty="0">
                  <a:latin typeface="Source Sans Pro" panose="020B0503030403020204" pitchFamily="34" charset="0"/>
                </a:rPr>
                <a:t>look at ping, ping is a bad metric</a:t>
              </a:r>
              <a:r>
                <a:rPr lang="en-US" sz="800" dirty="0" smtClean="0">
                  <a:latin typeface="Source Sans Pro" panose="020B0503030403020204" pitchFamily="34" charset="0"/>
                </a:rPr>
                <a:t>!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8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Kill Lag Measured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9" y="801183"/>
            <a:ext cx="6965342" cy="3856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8706" y="1434923"/>
            <a:ext cx="354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95% of the kills are &lt; 500 </a:t>
            </a:r>
            <a:r>
              <a:rPr lang="en-US" dirty="0" err="1" smtClean="0">
                <a:latin typeface="Source Sans Pro" pitchFamily="34" charset="0"/>
              </a:rPr>
              <a:t>ms.</a:t>
            </a:r>
            <a:r>
              <a:rPr lang="en-US" dirty="0" smtClean="0">
                <a:latin typeface="Source Sans Pro" pitchFamily="34" charset="0"/>
              </a:rPr>
              <a:t> </a:t>
            </a:r>
          </a:p>
          <a:p>
            <a:r>
              <a:rPr lang="en-US" dirty="0" smtClean="0">
                <a:latin typeface="Source Sans Pro" pitchFamily="34" charset="0"/>
              </a:rPr>
              <a:t>Given measured pings, 98% is max.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51214" y="1144988"/>
            <a:ext cx="524153" cy="2891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63170" y="3394755"/>
            <a:ext cx="296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Kill lag starts around 50 </a:t>
            </a:r>
            <a:r>
              <a:rPr lang="en-US" dirty="0" err="1" smtClean="0">
                <a:latin typeface="Source Sans Pro" pitchFamily="34" charset="0"/>
              </a:rPr>
              <a:t>ms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75052" y="3592864"/>
            <a:ext cx="849664" cy="687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12" name="Folded Corner 11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For every kill you make we send telemetry on what the kill lag was</a:t>
              </a:r>
            </a:p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Graph shows percentage of kills that took lower than X-axis </a:t>
              </a:r>
              <a:r>
                <a:rPr lang="en-US" sz="800" dirty="0" err="1">
                  <a:latin typeface="Source Sans Pro" panose="020B0503030403020204" pitchFamily="34" charset="0"/>
                </a:rPr>
                <a:t>ms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Laggy Kills Over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9" y="805881"/>
            <a:ext cx="6434620" cy="37897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743621" y="1171381"/>
            <a:ext cx="338049" cy="305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33855" y="922930"/>
            <a:ext cx="3643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ource Sans Pro" pitchFamily="34" charset="0"/>
              </a:rPr>
              <a:t>US-East gateway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Source Sans Pro" pitchFamily="34" charset="0"/>
              </a:rPr>
              <a:t>Backup gateway high packet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Source Sans Pro" pitchFamily="34" charset="0"/>
              </a:rPr>
              <a:t>libRUDP</a:t>
            </a:r>
            <a:r>
              <a:rPr lang="en-US" dirty="0" smtClean="0">
                <a:latin typeface="Source Sans Pro" pitchFamily="34" charset="0"/>
              </a:rPr>
              <a:t> resend bug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343713" y="4302954"/>
            <a:ext cx="152087" cy="97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03698" y="4205358"/>
            <a:ext cx="93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A/B test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62733" y="3546649"/>
            <a:ext cx="252258" cy="501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12370" y="3226828"/>
            <a:ext cx="134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Switch back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71999" y="3028109"/>
            <a:ext cx="188661" cy="223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03957" y="2770322"/>
            <a:ext cx="191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Switch to Amazon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26391" y="2246254"/>
            <a:ext cx="441434" cy="284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40924" y="203470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ource Sans Pro" pitchFamily="34" charset="0"/>
              </a:rPr>
              <a:t>libRUDP</a:t>
            </a:r>
            <a:r>
              <a:rPr lang="en-US" dirty="0" smtClean="0">
                <a:latin typeface="Source Sans Pro" pitchFamily="34" charset="0"/>
              </a:rPr>
              <a:t> fix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06036" y="3197970"/>
            <a:ext cx="708607" cy="773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70841" y="2843443"/>
            <a:ext cx="19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Release patch 1.10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257800" y="4205358"/>
            <a:ext cx="204933" cy="195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22" name="Folded Corner 21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Vertical axis is percentage of </a:t>
              </a:r>
              <a:r>
                <a:rPr lang="en-US" sz="800" dirty="0" err="1">
                  <a:latin typeface="Source Sans Pro" panose="020B0503030403020204" pitchFamily="34" charset="0"/>
                </a:rPr>
                <a:t>laggy</a:t>
              </a:r>
              <a:r>
                <a:rPr lang="en-US" sz="800" dirty="0">
                  <a:latin typeface="Source Sans Pro" panose="020B0503030403020204" pitchFamily="34" charset="0"/>
                </a:rPr>
                <a:t> kills</a:t>
              </a:r>
            </a:p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Graph shows US-East only (other regions were unaffected – which is why we didn’t see it</a:t>
              </a:r>
              <a:r>
                <a:rPr lang="en-US" sz="800" dirty="0" smtClean="0">
                  <a:latin typeface="Source Sans Pro" panose="020B0503030403020204" pitchFamily="34" charset="0"/>
                </a:rPr>
                <a:t>)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8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Amazon isn’t perfect either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" y="801371"/>
            <a:ext cx="6408684" cy="383001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677729" y="2716378"/>
            <a:ext cx="509126" cy="1909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2262" y="2411709"/>
            <a:ext cx="2447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Terminate, and it’s</a:t>
            </a:r>
          </a:p>
          <a:p>
            <a:r>
              <a:rPr lang="en-US" dirty="0" smtClean="0">
                <a:latin typeface="Source Sans Pro" pitchFamily="34" charset="0"/>
              </a:rPr>
              <a:t>automagically replaced</a:t>
            </a:r>
          </a:p>
          <a:p>
            <a:r>
              <a:rPr lang="en-US" dirty="0" smtClean="0">
                <a:latin typeface="Source Sans Pro" pitchFamily="34" charset="0"/>
              </a:rPr>
              <a:t>by a working instance</a:t>
            </a:r>
          </a:p>
          <a:p>
            <a:r>
              <a:rPr lang="en-US" dirty="0" smtClean="0">
                <a:latin typeface="Source Sans Pro" pitchFamily="34" charset="0"/>
                <a:sym typeface="Wingdings" panose="05000000000000000000" pitchFamily="2" charset="2"/>
              </a:rPr>
              <a:t></a:t>
            </a:r>
            <a:endParaRPr lang="en-US" dirty="0">
              <a:latin typeface="Source Sans Pro" pitchFamily="34" charset="0"/>
            </a:endParaRPr>
          </a:p>
        </p:txBody>
      </p:sp>
      <p:cxnSp>
        <p:nvCxnSpPr>
          <p:cNvPr id="12" name="Straight Arrow Connector 11"/>
          <p:cNvCxnSpPr>
            <a:stCxn id="13" idx="2"/>
          </p:cNvCxnSpPr>
          <p:nvPr/>
        </p:nvCxnSpPr>
        <p:spPr>
          <a:xfrm>
            <a:off x="2481480" y="1507793"/>
            <a:ext cx="750451" cy="689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24304" y="861462"/>
            <a:ext cx="231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One server triggers </a:t>
            </a:r>
          </a:p>
          <a:p>
            <a:r>
              <a:rPr lang="en-US" dirty="0" smtClean="0">
                <a:latin typeface="Source Sans Pro" pitchFamily="34" charset="0"/>
              </a:rPr>
              <a:t>a lot of network errors</a:t>
            </a:r>
            <a:endParaRPr lang="en-US" dirty="0">
              <a:latin typeface="Source Sans Pro" pitchFamily="34" charset="0"/>
            </a:endParaRPr>
          </a:p>
        </p:txBody>
      </p:sp>
      <p:grpSp>
        <p:nvGrpSpPr>
          <p:cNvPr id="14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15" name="Folded Corner 14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Vertical axis shows error count per server</a:t>
              </a:r>
            </a:p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Color is </a:t>
              </a:r>
              <a:r>
                <a:rPr lang="en-US" sz="800" dirty="0" smtClean="0">
                  <a:latin typeface="Source Sans Pro" panose="020B0503030403020204" pitchFamily="34" charset="0"/>
                </a:rPr>
                <a:t>region</a:t>
              </a:r>
              <a:endParaRPr lang="en-US" sz="8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1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Average Ping Between Regions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region where next closest region &lt; 100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Matchmaking tries to avoid cross region!</a:t>
            </a:r>
          </a:p>
          <a:p>
            <a:pPr lvl="1"/>
            <a:r>
              <a:rPr lang="en-US" dirty="0" smtClean="0"/>
              <a:t>Smaller regions / warzones don’t have enough players</a:t>
            </a:r>
          </a:p>
          <a:p>
            <a:pPr lvl="1"/>
            <a:r>
              <a:rPr lang="en-US" dirty="0" smtClean="0"/>
              <a:t>Friends may want to play cross region</a:t>
            </a:r>
          </a:p>
          <a:p>
            <a:pPr lvl="1"/>
            <a:r>
              <a:rPr lang="en-US" dirty="0" smtClean="0"/>
              <a:t>98%+ success in large, 80% in smallest region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6" y="757926"/>
            <a:ext cx="5343525" cy="1914525"/>
          </a:xfrm>
          <a:prstGeom prst="rect">
            <a:avLst/>
          </a:prstGeom>
        </p:spPr>
      </p:pic>
      <p:grpSp>
        <p:nvGrpSpPr>
          <p:cNvPr id="7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8" name="Folded Corner 7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9692" y="4704529"/>
              <a:ext cx="3533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All pings &gt; 100 </a:t>
              </a:r>
              <a:r>
                <a:rPr lang="en-US" sz="800" dirty="0" err="1">
                  <a:latin typeface="Source Sans Pro" panose="020B0503030403020204" pitchFamily="34" charset="0"/>
                </a:rPr>
                <a:t>ms</a:t>
              </a:r>
              <a:r>
                <a:rPr lang="en-US" sz="800" dirty="0">
                  <a:latin typeface="Source Sans Pro" panose="020B0503030403020204" pitchFamily="34" charset="0"/>
                </a:rPr>
                <a:t> are grey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48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Telemetry -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telemetry to fix your game</a:t>
            </a:r>
          </a:p>
          <a:p>
            <a:pPr lvl="1"/>
            <a:r>
              <a:rPr lang="en-US" dirty="0" smtClean="0"/>
              <a:t>Difficult to draw conclusions from forums</a:t>
            </a:r>
          </a:p>
          <a:p>
            <a:pPr lvl="1"/>
            <a:r>
              <a:rPr lang="en-US" dirty="0" smtClean="0"/>
              <a:t>Previous examples very difficult to find</a:t>
            </a:r>
          </a:p>
          <a:p>
            <a:r>
              <a:rPr lang="en-US" dirty="0" smtClean="0"/>
              <a:t>Consider key metrics</a:t>
            </a:r>
          </a:p>
          <a:p>
            <a:pPr lvl="1"/>
            <a:r>
              <a:rPr lang="en-US" dirty="0" smtClean="0"/>
              <a:t>For us ‘Kill Lag’</a:t>
            </a:r>
          </a:p>
          <a:p>
            <a:pPr lvl="1"/>
            <a:r>
              <a:rPr lang="en-US" dirty="0" smtClean="0"/>
              <a:t>Tie into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5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6" name="Folded Corner 5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9692" y="4704529"/>
              <a:ext cx="3533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 smtClean="0">
                  <a:latin typeface="Source Sans Pro" panose="020B0503030403020204" pitchFamily="34" charset="0"/>
                </a:rPr>
                <a:t>Monitoring </a:t>
              </a:r>
              <a:r>
                <a:rPr lang="en-US" sz="800" dirty="0">
                  <a:latin typeface="Source Sans Pro" panose="020B0503030403020204" pitchFamily="34" charset="0"/>
                </a:rPr>
                <a:t>= real time check that number of </a:t>
              </a:r>
              <a:r>
                <a:rPr lang="en-US" sz="800" dirty="0" err="1">
                  <a:latin typeface="Source Sans Pro" panose="020B0503030403020204" pitchFamily="34" charset="0"/>
                </a:rPr>
                <a:t>laggy</a:t>
              </a:r>
              <a:r>
                <a:rPr lang="en-US" sz="800" dirty="0">
                  <a:latin typeface="Source Sans Pro" panose="020B0503030403020204" pitchFamily="34" charset="0"/>
                </a:rPr>
                <a:t> kills stays constant, if it increases we get </a:t>
              </a:r>
              <a:r>
                <a:rPr lang="en-US" sz="800" dirty="0" smtClean="0">
                  <a:latin typeface="Source Sans Pro" panose="020B0503030403020204" pitchFamily="34" charset="0"/>
                </a:rPr>
                <a:t>called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Choices - Need for </a:t>
            </a:r>
            <a:r>
              <a:rPr lang="en-US" dirty="0" smtClean="0"/>
              <a:t>Scaling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Killzone Shadow Fall we needed flexibility</a:t>
            </a:r>
          </a:p>
          <a:p>
            <a:pPr lvl="1"/>
            <a:r>
              <a:rPr lang="en-US" dirty="0"/>
              <a:t>Launch title = no Public Beta</a:t>
            </a:r>
          </a:p>
          <a:p>
            <a:pPr lvl="1"/>
            <a:r>
              <a:rPr lang="en-US" dirty="0"/>
              <a:t>Effect </a:t>
            </a:r>
            <a:r>
              <a:rPr lang="en-US" dirty="0" err="1" smtClean="0"/>
              <a:t>PlayStation®Plus</a:t>
            </a:r>
            <a:r>
              <a:rPr lang="en-US" dirty="0" smtClean="0"/>
              <a:t> </a:t>
            </a:r>
            <a:r>
              <a:rPr lang="en-US" dirty="0"/>
              <a:t>pay wall?</a:t>
            </a:r>
          </a:p>
          <a:p>
            <a:r>
              <a:rPr lang="en-US" dirty="0"/>
              <a:t>Used Amazon for easy </a:t>
            </a:r>
            <a:r>
              <a:rPr lang="en-US" dirty="0" smtClean="0"/>
              <a:t>scaling</a:t>
            </a:r>
          </a:p>
          <a:p>
            <a:r>
              <a:rPr lang="en-US" dirty="0" smtClean="0"/>
              <a:t>Load testing</a:t>
            </a:r>
          </a:p>
          <a:p>
            <a:pPr lvl="1"/>
            <a:r>
              <a:rPr lang="en-US" dirty="0" smtClean="0"/>
              <a:t>100K </a:t>
            </a:r>
            <a:r>
              <a:rPr lang="en-US" dirty="0" err="1"/>
              <a:t>sims</a:t>
            </a:r>
            <a:endParaRPr lang="en-US" dirty="0"/>
          </a:p>
          <a:p>
            <a:pPr lvl="1"/>
            <a:r>
              <a:rPr lang="en-US" dirty="0" smtClean="0"/>
              <a:t>100 </a:t>
            </a:r>
            <a:r>
              <a:rPr lang="en-US" dirty="0"/>
              <a:t>real players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6</a:t>
            </a:fld>
            <a:endParaRPr lang="en-US"/>
          </a:p>
        </p:txBody>
      </p:sp>
      <p:grpSp>
        <p:nvGrpSpPr>
          <p:cNvPr id="5" name="notes"/>
          <p:cNvGrpSpPr/>
          <p:nvPr/>
        </p:nvGrpSpPr>
        <p:grpSpPr>
          <a:xfrm>
            <a:off x="2999526" y="4704529"/>
            <a:ext cx="3663687" cy="406627"/>
            <a:chOff x="2999526" y="4704529"/>
            <a:chExt cx="3663687" cy="406627"/>
          </a:xfrm>
        </p:grpSpPr>
        <p:sp>
          <p:nvSpPr>
            <p:cNvPr id="6" name="Folded Corner 5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9692" y="4704529"/>
              <a:ext cx="35335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Some servers still physically hosted in Sony data </a:t>
              </a:r>
              <a:r>
                <a:rPr lang="en-US" sz="800" dirty="0" smtClean="0">
                  <a:latin typeface="Source Sans Pro" panose="020B0503030403020204" pitchFamily="34" charset="0"/>
                </a:rPr>
                <a:t>centers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1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Server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 Architecture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components use standard web technology</a:t>
            </a:r>
          </a:p>
          <a:p>
            <a:pPr lvl="1"/>
            <a:r>
              <a:rPr lang="en-US" dirty="0" smtClean="0"/>
              <a:t>Java </a:t>
            </a:r>
          </a:p>
          <a:p>
            <a:pPr lvl="1"/>
            <a:r>
              <a:rPr lang="en-US" dirty="0" smtClean="0"/>
              <a:t>Tomcat</a:t>
            </a:r>
          </a:p>
          <a:p>
            <a:pPr lvl="1"/>
            <a:r>
              <a:rPr lang="en-US" dirty="0" smtClean="0"/>
              <a:t>REST</a:t>
            </a:r>
          </a:p>
          <a:p>
            <a:r>
              <a:rPr lang="en-US" dirty="0" smtClean="0"/>
              <a:t>Simpler hosting by using Amazon components</a:t>
            </a:r>
          </a:p>
          <a:p>
            <a:pPr lvl="1"/>
            <a:r>
              <a:rPr lang="en-US" dirty="0" smtClean="0"/>
              <a:t>Storage: Dynamo DB / S3 / Redshift</a:t>
            </a:r>
          </a:p>
          <a:p>
            <a:pPr lvl="1"/>
            <a:r>
              <a:rPr lang="en-US" dirty="0" smtClean="0"/>
              <a:t>Deployment: Cloud Formation / Elastic Beanstalk</a:t>
            </a:r>
          </a:p>
          <a:p>
            <a:pPr lvl="1"/>
            <a:r>
              <a:rPr lang="en-US" dirty="0" smtClean="0"/>
              <a:t>Monitoring: Cloud Watch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 Architecture - Overview (2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DB14-1DA2-F94F-BD32-42B99B7E70A6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60533" y="1413050"/>
            <a:ext cx="1710558" cy="8184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0887" y="1411408"/>
            <a:ext cx="1710558" cy="8184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" pitchFamily="34" charset="0"/>
            </a:endParaRPr>
          </a:p>
        </p:txBody>
      </p:sp>
      <p:pic>
        <p:nvPicPr>
          <p:cNvPr id="7" name="image wa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68" y="1563757"/>
            <a:ext cx="363000" cy="503598"/>
          </a:xfrm>
          <a:prstGeom prst="rect">
            <a:avLst/>
          </a:prstGeom>
        </p:spPr>
      </p:pic>
      <p:pic>
        <p:nvPicPr>
          <p:cNvPr id="8" name="image gam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554" y="4047161"/>
            <a:ext cx="683943" cy="487681"/>
          </a:xfrm>
          <a:prstGeom prst="rect">
            <a:avLst/>
          </a:prstGeom>
        </p:spPr>
      </p:pic>
      <p:cxnSp>
        <p:nvCxnSpPr>
          <p:cNvPr id="9" name="arrow ew1"/>
          <p:cNvCxnSpPr>
            <a:stCxn id="16" idx="2"/>
            <a:endCxn id="8" idx="0"/>
          </p:cNvCxnSpPr>
          <p:nvPr/>
        </p:nvCxnSpPr>
        <p:spPr>
          <a:xfrm>
            <a:off x="2993090" y="3096991"/>
            <a:ext cx="6436" cy="95017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785" y="2576666"/>
            <a:ext cx="365025" cy="503599"/>
          </a:xfrm>
          <a:prstGeom prst="rect">
            <a:avLst/>
          </a:prstGeom>
        </p:spPr>
      </p:pic>
      <p:pic>
        <p:nvPicPr>
          <p:cNvPr id="11" name="image wa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95" y="1563757"/>
            <a:ext cx="363000" cy="503598"/>
          </a:xfrm>
          <a:prstGeom prst="rect">
            <a:avLst/>
          </a:prstGeom>
        </p:spPr>
      </p:pic>
      <p:pic>
        <p:nvPicPr>
          <p:cNvPr id="12" name="image wa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99" y="1570454"/>
            <a:ext cx="363000" cy="503598"/>
          </a:xfrm>
          <a:prstGeom prst="rect">
            <a:avLst/>
          </a:prstGeom>
        </p:spPr>
      </p:pic>
      <p:pic>
        <p:nvPicPr>
          <p:cNvPr id="13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3" y="1570454"/>
            <a:ext cx="363000" cy="503598"/>
          </a:xfrm>
          <a:prstGeom prst="rect">
            <a:avLst/>
          </a:prstGeom>
        </p:spPr>
      </p:pic>
      <p:pic>
        <p:nvPicPr>
          <p:cNvPr id="14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40" y="1570454"/>
            <a:ext cx="363000" cy="503598"/>
          </a:xfrm>
          <a:prstGeom prst="rect">
            <a:avLst/>
          </a:prstGeom>
        </p:spPr>
      </p:pic>
      <p:pic>
        <p:nvPicPr>
          <p:cNvPr id="15" name="image wa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49" y="1560162"/>
            <a:ext cx="363000" cy="5035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895" y="2559941"/>
            <a:ext cx="360389" cy="537050"/>
          </a:xfrm>
          <a:prstGeom prst="rect">
            <a:avLst/>
          </a:prstGeom>
        </p:spPr>
      </p:pic>
      <p:cxnSp>
        <p:nvCxnSpPr>
          <p:cNvPr id="17" name="arrow ew1"/>
          <p:cNvCxnSpPr>
            <a:stCxn id="11" idx="1"/>
            <a:endCxn id="7" idx="3"/>
          </p:cNvCxnSpPr>
          <p:nvPr/>
        </p:nvCxnSpPr>
        <p:spPr>
          <a:xfrm flipH="1">
            <a:off x="2704968" y="1815557"/>
            <a:ext cx="107927" cy="0"/>
          </a:xfrm>
          <a:prstGeom prst="straightConnector1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arrow ew1"/>
          <p:cNvCxnSpPr/>
          <p:nvPr/>
        </p:nvCxnSpPr>
        <p:spPr>
          <a:xfrm flipH="1">
            <a:off x="3175895" y="1819577"/>
            <a:ext cx="107927" cy="0"/>
          </a:xfrm>
          <a:prstGeom prst="straightConnector1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16286" y="2422638"/>
            <a:ext cx="155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Load balancer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7059" y="1411407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Webapp </a:t>
            </a:r>
          </a:p>
          <a:p>
            <a:r>
              <a:rPr lang="en-US" dirty="0" smtClean="0">
                <a:latin typeface="Source Sans Pro" pitchFamily="34" charset="0"/>
              </a:rPr>
              <a:t>cluster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8020" y="807903"/>
            <a:ext cx="172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Regional:</a:t>
            </a:r>
          </a:p>
          <a:p>
            <a:r>
              <a:rPr lang="en-US" dirty="0" smtClean="0">
                <a:latin typeface="Source Sans Pro" pitchFamily="34" charset="0"/>
              </a:rPr>
              <a:t>Turbine clusters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0742" y="834193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ource Sans Pro" pitchFamily="34" charset="0"/>
              </a:rPr>
              <a:t>Dynamo DB</a:t>
            </a:r>
          </a:p>
        </p:txBody>
      </p:sp>
      <p:cxnSp>
        <p:nvCxnSpPr>
          <p:cNvPr id="23" name="arrow ew1"/>
          <p:cNvCxnSpPr>
            <a:stCxn id="16" idx="1"/>
            <a:endCxn id="10" idx="3"/>
          </p:cNvCxnSpPr>
          <p:nvPr/>
        </p:nvCxnSpPr>
        <p:spPr>
          <a:xfrm flipH="1">
            <a:off x="1372810" y="2828466"/>
            <a:ext cx="1440085" cy="0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1040" y="2266593"/>
            <a:ext cx="140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killzone.com</a:t>
            </a:r>
          </a:p>
        </p:txBody>
      </p:sp>
      <p:cxnSp>
        <p:nvCxnSpPr>
          <p:cNvPr id="25" name="arrow ew1"/>
          <p:cNvCxnSpPr>
            <a:stCxn id="6" idx="2"/>
            <a:endCxn id="16" idx="0"/>
          </p:cNvCxnSpPr>
          <p:nvPr/>
        </p:nvCxnSpPr>
        <p:spPr>
          <a:xfrm>
            <a:off x="2986166" y="2229813"/>
            <a:ext cx="6924" cy="330128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arrow ew1"/>
          <p:cNvCxnSpPr>
            <a:stCxn id="16" idx="3"/>
            <a:endCxn id="13" idx="2"/>
          </p:cNvCxnSpPr>
          <p:nvPr/>
        </p:nvCxnSpPr>
        <p:spPr>
          <a:xfrm flipV="1">
            <a:off x="3173284" y="2074053"/>
            <a:ext cx="3308429" cy="754413"/>
          </a:xfrm>
          <a:prstGeom prst="bentConnector2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45932" y="2791970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Announce</a:t>
            </a:r>
          </a:p>
        </p:txBody>
      </p:sp>
      <p:cxnSp>
        <p:nvCxnSpPr>
          <p:cNvPr id="28" name="arrow ew1"/>
          <p:cNvCxnSpPr>
            <a:stCxn id="13" idx="1"/>
            <a:endCxn id="6" idx="3"/>
          </p:cNvCxnSpPr>
          <p:nvPr/>
        </p:nvCxnSpPr>
        <p:spPr>
          <a:xfrm flipH="1" flipV="1">
            <a:off x="3841445" y="1820611"/>
            <a:ext cx="2458768" cy="1643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arrow ew1"/>
          <p:cNvCxnSpPr>
            <a:stCxn id="34" idx="3"/>
            <a:endCxn id="6" idx="0"/>
          </p:cNvCxnSpPr>
          <p:nvPr/>
        </p:nvCxnSpPr>
        <p:spPr>
          <a:xfrm>
            <a:off x="2986166" y="1196937"/>
            <a:ext cx="0" cy="214471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05446" y="1762995"/>
            <a:ext cx="139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Create game</a:t>
            </a:r>
          </a:p>
        </p:txBody>
      </p:sp>
      <p:cxnSp>
        <p:nvCxnSpPr>
          <p:cNvPr id="31" name="arrow ew1"/>
          <p:cNvCxnSpPr>
            <a:stCxn id="14" idx="2"/>
            <a:endCxn id="8" idx="3"/>
          </p:cNvCxnSpPr>
          <p:nvPr/>
        </p:nvCxnSpPr>
        <p:spPr>
          <a:xfrm rot="5400000">
            <a:off x="4038594" y="1376956"/>
            <a:ext cx="2216950" cy="3611143"/>
          </a:xfrm>
          <a:prstGeom prst="bentConnector2">
            <a:avLst/>
          </a:prstGeom>
          <a:ln>
            <a:prstDash val="sysDash"/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10903" y="439664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Game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65873" y="3930775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Gameplay</a:t>
            </a:r>
          </a:p>
        </p:txBody>
      </p:sp>
      <p:sp>
        <p:nvSpPr>
          <p:cNvPr id="34" name="Flowchart: Magnetic Disk 33"/>
          <p:cNvSpPr/>
          <p:nvPr/>
        </p:nvSpPr>
        <p:spPr>
          <a:xfrm>
            <a:off x="2771976" y="802847"/>
            <a:ext cx="428380" cy="39409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196374" y="3624659"/>
            <a:ext cx="1963668" cy="985406"/>
            <a:chOff x="7196374" y="3532607"/>
            <a:chExt cx="1963668" cy="985406"/>
          </a:xfrm>
        </p:grpSpPr>
        <p:sp>
          <p:nvSpPr>
            <p:cNvPr id="36" name="Rectangle 35"/>
            <p:cNvSpPr/>
            <p:nvPr/>
          </p:nvSpPr>
          <p:spPr>
            <a:xfrm>
              <a:off x="7196374" y="3532607"/>
              <a:ext cx="1873707" cy="9854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pitchFamily="34" charset="0"/>
              </a:endParaRPr>
            </a:p>
          </p:txBody>
        </p:sp>
        <p:cxnSp>
          <p:nvCxnSpPr>
            <p:cNvPr id="37" name="arrow ew1"/>
            <p:cNvCxnSpPr/>
            <p:nvPr/>
          </p:nvCxnSpPr>
          <p:spPr>
            <a:xfrm flipH="1">
              <a:off x="7381779" y="4018158"/>
              <a:ext cx="201650" cy="0"/>
            </a:xfrm>
            <a:prstGeom prst="straightConnector1">
              <a:avLst/>
            </a:prstGeom>
            <a:ln>
              <a:prstDash val="sysDot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arrow ew1"/>
            <p:cNvCxnSpPr/>
            <p:nvPr/>
          </p:nvCxnSpPr>
          <p:spPr>
            <a:xfrm flipH="1">
              <a:off x="7373402" y="3739787"/>
              <a:ext cx="226584" cy="0"/>
            </a:xfrm>
            <a:prstGeom prst="straightConnector1">
              <a:avLst/>
            </a:prstGeom>
            <a:ln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599986" y="3831539"/>
              <a:ext cx="1281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" pitchFamily="34" charset="0"/>
                </a:rPr>
                <a:t>= Hazelcast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16543" y="3556149"/>
              <a:ext cx="1543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" pitchFamily="34" charset="0"/>
                </a:rPr>
                <a:t>= HTTPS REST</a:t>
              </a:r>
            </a:p>
          </p:txBody>
        </p:sp>
        <p:cxnSp>
          <p:nvCxnSpPr>
            <p:cNvPr id="41" name="arrow ew1"/>
            <p:cNvCxnSpPr/>
            <p:nvPr/>
          </p:nvCxnSpPr>
          <p:spPr>
            <a:xfrm flipH="1">
              <a:off x="7365222" y="4326571"/>
              <a:ext cx="201650" cy="0"/>
            </a:xfrm>
            <a:prstGeom prst="straightConnector1">
              <a:avLst/>
            </a:prstGeom>
            <a:ln>
              <a:prstDash val="sys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583429" y="4139952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ource Sans Pro" pitchFamily="34" charset="0"/>
                </a:rPr>
                <a:t>= UDP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019691" y="3140555"/>
            <a:ext cx="1605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Matchmaking, </a:t>
            </a:r>
          </a:p>
          <a:p>
            <a:r>
              <a:rPr lang="en-US" dirty="0" smtClean="0">
                <a:latin typeface="Source Sans Pro" pitchFamily="34" charset="0"/>
              </a:rPr>
              <a:t>leaderboards,</a:t>
            </a:r>
          </a:p>
          <a:p>
            <a:r>
              <a:rPr lang="en-US" dirty="0" smtClean="0">
                <a:latin typeface="Source Sans Pro" pitchFamily="34" charset="0"/>
              </a:rPr>
              <a:t>warzones, 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565" y="3722263"/>
            <a:ext cx="1002097" cy="65841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67845" y="3381700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itchFamily="34" charset="0"/>
              </a:rPr>
              <a:t>Live Tiles</a:t>
            </a:r>
          </a:p>
        </p:txBody>
      </p:sp>
      <p:cxnSp>
        <p:nvCxnSpPr>
          <p:cNvPr id="46" name="arrow ew1"/>
          <p:cNvCxnSpPr>
            <a:endCxn id="44" idx="3"/>
          </p:cNvCxnSpPr>
          <p:nvPr/>
        </p:nvCxnSpPr>
        <p:spPr>
          <a:xfrm flipH="1">
            <a:off x="1694662" y="3017525"/>
            <a:ext cx="1118233" cy="1033947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8" name="notes"/>
          <p:cNvGrpSpPr/>
          <p:nvPr/>
        </p:nvGrpSpPr>
        <p:grpSpPr>
          <a:xfrm>
            <a:off x="2999526" y="4704529"/>
            <a:ext cx="3663687" cy="461665"/>
            <a:chOff x="2999526" y="4704529"/>
            <a:chExt cx="3663687" cy="461665"/>
          </a:xfrm>
        </p:grpSpPr>
        <p:sp>
          <p:nvSpPr>
            <p:cNvPr id="4" name="Folded Corner 3"/>
            <p:cNvSpPr/>
            <p:nvPr/>
          </p:nvSpPr>
          <p:spPr>
            <a:xfrm>
              <a:off x="2999526" y="4733636"/>
              <a:ext cx="3663687" cy="377520"/>
            </a:xfrm>
            <a:prstGeom prst="foldedCorner">
              <a:avLst>
                <a:gd name="adj" fmla="val 3103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Tx/>
                <a:buChar char="-"/>
              </a:pPr>
              <a:endParaRPr lang="en-US" sz="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19692" y="4704529"/>
              <a:ext cx="3533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800" dirty="0" err="1">
                  <a:latin typeface="Source Sans Pro" panose="020B0503030403020204" pitchFamily="34" charset="0"/>
                </a:rPr>
                <a:t>Webapps</a:t>
              </a:r>
              <a:r>
                <a:rPr lang="en-US" sz="800" dirty="0">
                  <a:latin typeface="Source Sans Pro" panose="020B0503030403020204" pitchFamily="34" charset="0"/>
                </a:rPr>
                <a:t> are all running the same components</a:t>
              </a:r>
            </a:p>
            <a:p>
              <a:pPr marL="171450" indent="-171450">
                <a:buFontTx/>
                <a:buChar char="-"/>
              </a:pPr>
              <a:r>
                <a:rPr lang="en-US" sz="800" dirty="0">
                  <a:latin typeface="Source Sans Pro" panose="020B0503030403020204" pitchFamily="34" charset="0"/>
                </a:rPr>
                <a:t>Turbine hosted partially in Sony data centers, partially in AWS</a:t>
              </a:r>
            </a:p>
            <a:p>
              <a:pPr marL="171450" indent="-171450">
                <a:buFontTx/>
                <a:buChar char="-"/>
              </a:pPr>
              <a:r>
                <a:rPr lang="en-US" sz="800" dirty="0" err="1">
                  <a:latin typeface="Source Sans Pro" panose="020B0503030403020204" pitchFamily="34" charset="0"/>
                </a:rPr>
                <a:t>Hazelcast</a:t>
              </a:r>
              <a:r>
                <a:rPr lang="en-US" sz="800" dirty="0">
                  <a:latin typeface="Source Sans Pro" panose="020B0503030403020204" pitchFamily="34" charset="0"/>
                </a:rPr>
                <a:t> is peer to peer communication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93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10.2|13.2|27.7|74.9|36.4|12.3|22.2|7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10.2|13.2|27.7|74.9|36.4|12.3|22.2|7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8|63.7|14.8|28.6|10.1|1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8|63.7|14.8|28.6|10.1|1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8|63.7|14.8|28.6|10.1|1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8|63.7|14.8|28.6|10.1|1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8|63.7|14.8|28.6|10.1|1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8|63.7|14.8|28.6|10.1|1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8|63.7|14.8|28.6|10.1|1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8|63.7|14.8|28.6|10.1|1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9|23.3|7.9|4.7|5.3|3.4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10.2|13.2|27.7|74.9|36.4|12.3|22.2|77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9|23.3|7.9|4.7|5.3|3.4|1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9|23.3|7.9|4.7|5.3|3.4|1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9|23.3|7.9|4.7|5.3|3.4|1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9|23.3|7.9|4.7|5.3|3.4|1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9|23.3|7.9|4.7|5.3|3.4|11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9|23.3|7.9|4.7|5.3|3.4|11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9|23.3|7.9|4.7|5.3|3.4|11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9|23.3|7.9|4.7|5.3|3.4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10.2|13.2|27.7|74.9|36.4|12.3|22.2|7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10.2|13.2|27.7|74.9|36.4|12.3|22.2|7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10.2|13.2|27.7|74.9|36.4|12.3|22.2|7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10.2|13.2|27.7|74.9|36.4|12.3|22.2|77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10.2|13.2|27.7|74.9|36.4|12.3|22.2|7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10.2|13.2|27.7|74.9|36.4|12.3|22.2|7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2|10.2|13.2|27.7|74.9|36.4|12.3|22.2|7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2254</Words>
  <Application>Microsoft Office PowerPoint</Application>
  <PresentationFormat>On-screen Show (16:9)</PresentationFormat>
  <Paragraphs>706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Calibri</vt:lpstr>
      <vt:lpstr>Wingdings</vt:lpstr>
      <vt:lpstr>Symbol</vt:lpstr>
      <vt:lpstr>Arial</vt:lpstr>
      <vt:lpstr>Source Sans Pro</vt:lpstr>
      <vt:lpstr>Office Theme</vt:lpstr>
      <vt:lpstr>The Server Architecture  Behind Killzone Shadow Fall</vt:lpstr>
      <vt:lpstr>Overview</vt:lpstr>
      <vt:lpstr>Introduction</vt:lpstr>
      <vt:lpstr>Hosting Choices</vt:lpstr>
      <vt:lpstr>Hosting Choices - Need for Scaling</vt:lpstr>
      <vt:lpstr>Hosting Choices - Need for Scaling (2)</vt:lpstr>
      <vt:lpstr>Server Architecture</vt:lpstr>
      <vt:lpstr>Server Architecture - Overview</vt:lpstr>
      <vt:lpstr>Server Architecture - Overview (2)</vt:lpstr>
      <vt:lpstr>Server Architecture - Gameplay (Turbine)</vt:lpstr>
      <vt:lpstr>Match Making</vt:lpstr>
      <vt:lpstr>Match Making - General Principles</vt:lpstr>
      <vt:lpstr>Match Making - Algorithm</vt:lpstr>
      <vt:lpstr>Match Making - Algorithm</vt:lpstr>
      <vt:lpstr>Match Making - Algorithm</vt:lpstr>
      <vt:lpstr>Match Making - Algorithm</vt:lpstr>
      <vt:lpstr>Match Making - Algorithm</vt:lpstr>
      <vt:lpstr>Match Making - Algorithm</vt:lpstr>
      <vt:lpstr>Match Making - Algorithm</vt:lpstr>
      <vt:lpstr>Match Making - Algorithm</vt:lpstr>
      <vt:lpstr>Match Making - Algorithm</vt:lpstr>
      <vt:lpstr>Match Making - Algorithm</vt:lpstr>
      <vt:lpstr>Match Making - Finding Game</vt:lpstr>
      <vt:lpstr>Match Making - Round End</vt:lpstr>
      <vt:lpstr>Zero Downtime</vt:lpstr>
      <vt:lpstr>Zero Downtime - Overview</vt:lpstr>
      <vt:lpstr>Zero Downtime Deployment - Webapp</vt:lpstr>
      <vt:lpstr>Zero Downtime Deployment - Webapp</vt:lpstr>
      <vt:lpstr>Zero Downtime Deployment - Webapp</vt:lpstr>
      <vt:lpstr>Zero Downtime Deployment - Webapp</vt:lpstr>
      <vt:lpstr>Zero Downtime Deployment - Webapp</vt:lpstr>
      <vt:lpstr>Zero Downtime Deployment - Webapp</vt:lpstr>
      <vt:lpstr>Zero Downtime Deployment - Webapp</vt:lpstr>
      <vt:lpstr>Zero Downtime Deployment - Webapp</vt:lpstr>
      <vt:lpstr>Zero Downtime Deployment - Turbine</vt:lpstr>
      <vt:lpstr>Zero Downtime Deployment - Turbine</vt:lpstr>
      <vt:lpstr>Zero Downtime Deployment - Turbine</vt:lpstr>
      <vt:lpstr>Zero Downtime Deployment - Turbine</vt:lpstr>
      <vt:lpstr>Zero Downtime Deployment - Turbine</vt:lpstr>
      <vt:lpstr>Zero Downtime Deployment - Turbine</vt:lpstr>
      <vt:lpstr>Zero Downtime Deployment - Turbine</vt:lpstr>
      <vt:lpstr>Zero Downtime Deployment - Turbine</vt:lpstr>
      <vt:lpstr>Zero Downtime Deployment - Turbine</vt:lpstr>
      <vt:lpstr>Update Without Patching</vt:lpstr>
      <vt:lpstr>Update Without Patching</vt:lpstr>
      <vt:lpstr>How Telemetry Helped Fix Issues</vt:lpstr>
      <vt:lpstr>Telemetry</vt:lpstr>
      <vt:lpstr>Errors Per Hour Over Time</vt:lpstr>
      <vt:lpstr>Errors Per Hour Per Router</vt:lpstr>
      <vt:lpstr>Technicolor TG587n</vt:lpstr>
      <vt:lpstr>And Then We Released Patch 1.10</vt:lpstr>
      <vt:lpstr>Key Metric - Kill Lag</vt:lpstr>
      <vt:lpstr>Kill Lag Measured</vt:lpstr>
      <vt:lpstr>Laggy Kills Over Time</vt:lpstr>
      <vt:lpstr>Amazon isn’t perfect either</vt:lpstr>
      <vt:lpstr>Average Ping Between Regions</vt:lpstr>
      <vt:lpstr>Telemetry -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Server Architecture Behind Killzone Shadow Fall</dc:title>
  <dc:creator/>
  <cp:lastModifiedBy/>
  <cp:revision>1</cp:revision>
  <dcterms:created xsi:type="dcterms:W3CDTF">2014-06-17T16:15:16Z</dcterms:created>
  <dcterms:modified xsi:type="dcterms:W3CDTF">2014-06-27T21:43:45Z</dcterms:modified>
</cp:coreProperties>
</file>