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2" r:id="rId2"/>
    <p:sldId id="331" r:id="rId3"/>
    <p:sldId id="367" r:id="rId4"/>
    <p:sldId id="349" r:id="rId5"/>
    <p:sldId id="382" r:id="rId6"/>
    <p:sldId id="296" r:id="rId7"/>
    <p:sldId id="337" r:id="rId8"/>
    <p:sldId id="355" r:id="rId9"/>
    <p:sldId id="357" r:id="rId10"/>
    <p:sldId id="383" r:id="rId11"/>
    <p:sldId id="352" r:id="rId12"/>
    <p:sldId id="366" r:id="rId13"/>
    <p:sldId id="386" r:id="rId14"/>
    <p:sldId id="388" r:id="rId15"/>
    <p:sldId id="389" r:id="rId16"/>
    <p:sldId id="384" r:id="rId17"/>
    <p:sldId id="351" r:id="rId18"/>
    <p:sldId id="385" r:id="rId19"/>
    <p:sldId id="353" r:id="rId20"/>
    <p:sldId id="368" r:id="rId21"/>
    <p:sldId id="345" r:id="rId22"/>
    <p:sldId id="360" r:id="rId23"/>
    <p:sldId id="308" r:id="rId24"/>
    <p:sldId id="361" r:id="rId25"/>
    <p:sldId id="347" r:id="rId26"/>
    <p:sldId id="333" r:id="rId27"/>
    <p:sldId id="332" r:id="rId28"/>
    <p:sldId id="344" r:id="rId29"/>
    <p:sldId id="369" r:id="rId30"/>
    <p:sldId id="343" r:id="rId31"/>
    <p:sldId id="370" r:id="rId32"/>
    <p:sldId id="378" r:id="rId33"/>
    <p:sldId id="390" r:id="rId34"/>
    <p:sldId id="391" r:id="rId35"/>
    <p:sldId id="376" r:id="rId36"/>
    <p:sldId id="371" r:id="rId37"/>
    <p:sldId id="374" r:id="rId38"/>
    <p:sldId id="372" r:id="rId39"/>
    <p:sldId id="281" r:id="rId40"/>
    <p:sldId id="292" r:id="rId41"/>
    <p:sldId id="320" r:id="rId42"/>
    <p:sldId id="375" r:id="rId43"/>
    <p:sldId id="379" r:id="rId44"/>
    <p:sldId id="364" r:id="rId45"/>
    <p:sldId id="335" r:id="rId46"/>
    <p:sldId id="380" r:id="rId47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88706A-4466-4AF4-9E72-2012C4D1D4D6}">
          <p14:sldIdLst>
            <p14:sldId id="262"/>
            <p14:sldId id="331"/>
            <p14:sldId id="367"/>
            <p14:sldId id="349"/>
            <p14:sldId id="382"/>
            <p14:sldId id="296"/>
            <p14:sldId id="337"/>
            <p14:sldId id="355"/>
            <p14:sldId id="357"/>
            <p14:sldId id="383"/>
            <p14:sldId id="352"/>
            <p14:sldId id="366"/>
            <p14:sldId id="386"/>
            <p14:sldId id="388"/>
            <p14:sldId id="389"/>
            <p14:sldId id="384"/>
            <p14:sldId id="351"/>
            <p14:sldId id="385"/>
            <p14:sldId id="353"/>
            <p14:sldId id="368"/>
            <p14:sldId id="345"/>
            <p14:sldId id="360"/>
            <p14:sldId id="308"/>
            <p14:sldId id="361"/>
            <p14:sldId id="347"/>
            <p14:sldId id="333"/>
            <p14:sldId id="332"/>
            <p14:sldId id="344"/>
            <p14:sldId id="369"/>
            <p14:sldId id="343"/>
            <p14:sldId id="370"/>
            <p14:sldId id="378"/>
            <p14:sldId id="390"/>
            <p14:sldId id="391"/>
            <p14:sldId id="376"/>
            <p14:sldId id="371"/>
            <p14:sldId id="374"/>
            <p14:sldId id="372"/>
            <p14:sldId id="281"/>
            <p14:sldId id="292"/>
            <p14:sldId id="320"/>
            <p14:sldId id="375"/>
            <p14:sldId id="379"/>
            <p14:sldId id="364"/>
            <p14:sldId id="335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2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EF4"/>
    <a:srgbClr val="CFD5F6"/>
    <a:srgbClr val="003791"/>
    <a:srgbClr val="034EA2"/>
    <a:srgbClr val="003D81"/>
    <a:srgbClr val="004084"/>
    <a:srgbClr val="79AF3C"/>
    <a:srgbClr val="62A33B"/>
    <a:srgbClr val="C5262C"/>
    <a:srgbClr val="133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60" autoAdjust="0"/>
  </p:normalViewPr>
  <p:slideViewPr>
    <p:cSldViewPr snapToGrid="0" snapToObjects="1">
      <p:cViewPr varScale="1">
        <p:scale>
          <a:sx n="123" d="100"/>
          <a:sy n="123" d="100"/>
        </p:scale>
        <p:origin x="876" y="96"/>
      </p:cViewPr>
      <p:guideLst>
        <p:guide orient="horz" pos="252"/>
        <p:guide pos="2874"/>
      </p:guideLst>
    </p:cSldViewPr>
  </p:slideViewPr>
  <p:outlineViewPr>
    <p:cViewPr>
      <p:scale>
        <a:sx n="33" d="100"/>
        <a:sy n="33" d="100"/>
      </p:scale>
      <p:origin x="0" y="-15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8C476-C6E2-654F-84DD-3B99C3A7E3D3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444A-752B-3F4D-B57E-79A128F5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FA882-5396-8E4A-AA50-E803A9D8C96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7AD5-6047-4B4F-BEB2-5D262E2C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3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Previous titles had lots of issues during</a:t>
            </a:r>
            <a:r>
              <a:rPr lang="en-US" baseline="0" dirty="0" smtClean="0"/>
              <a:t> beta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Use telemetry to verify</a:t>
            </a:r>
            <a:r>
              <a:rPr lang="en-US" baseline="0" dirty="0" smtClean="0"/>
              <a:t> that what the client sees is the same as what the server thinks is happening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If</a:t>
            </a:r>
            <a:r>
              <a:rPr lang="en-US" baseline="0" dirty="0" smtClean="0"/>
              <a:t> score posting API is turned off, the client will remember the score post on HDD and repost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5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Launch went smooth, no major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Most complaints are about match making, covering different aspects in remainder of talk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No </a:t>
            </a:r>
            <a:r>
              <a:rPr lang="en-US" dirty="0" smtClean="0"/>
              <a:t>region where next closest region &lt; 100 </a:t>
            </a:r>
            <a:r>
              <a:rPr lang="en-US" dirty="0" err="1" smtClean="0"/>
              <a:t>ms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Except London - Frankfurt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0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95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Initially started 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 East (Ashburn) –</a:t>
            </a:r>
            <a:r>
              <a:rPr lang="en-US" baseline="0" dirty="0" smtClean="0"/>
              <a:t> Sony Data Center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 West (San Diego) – Sony Data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EU (London) – Sony</a:t>
            </a:r>
            <a:r>
              <a:rPr lang="en-US" baseline="0" dirty="0" smtClean="0"/>
              <a:t> Data Center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Sydney – Amazon AWS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Singapore – Amazon AWS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Tokyo –</a:t>
            </a:r>
            <a:r>
              <a:rPr lang="en-US" baseline="0" dirty="0" smtClean="0"/>
              <a:t> Amazon AWS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Telemetry: Player Distribution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Determine server locations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Sao Paulo (Amazon AWS) worked for South America,</a:t>
            </a:r>
            <a:r>
              <a:rPr lang="en-US" baseline="0" dirty="0" smtClean="0"/>
              <a:t> Central America connects to US East even though it is closer to Sao Paolo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8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Dallas (GameServers.com)</a:t>
            </a:r>
            <a:r>
              <a:rPr lang="en-US" baseline="0" dirty="0" smtClean="0"/>
              <a:t> </a:t>
            </a:r>
            <a:r>
              <a:rPr lang="en-US" dirty="0" smtClean="0"/>
              <a:t>works</a:t>
            </a:r>
            <a:r>
              <a:rPr lang="en-US" baseline="0" dirty="0" smtClean="0"/>
              <a:t> out nicely, but we had to shut it down after player count became too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06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Trying</a:t>
            </a:r>
            <a:r>
              <a:rPr lang="en-US" baseline="0" dirty="0" smtClean="0"/>
              <a:t> to find server location for Middle East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All traffic from Istanbul (GameServers.com) to </a:t>
            </a:r>
            <a:r>
              <a:rPr lang="en-US" baseline="0" dirty="0" err="1" smtClean="0"/>
              <a:t>neighbouring</a:t>
            </a:r>
            <a:r>
              <a:rPr lang="en-US" baseline="0" dirty="0" smtClean="0"/>
              <a:t> countries via Frankfurt so London closer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55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Region</a:t>
            </a:r>
            <a:r>
              <a:rPr lang="en-US" baseline="0" dirty="0" smtClean="0"/>
              <a:t> selection allows players to select non-closest region and ruin the game </a:t>
            </a:r>
            <a:r>
              <a:rPr lang="en-US" baseline="0" smtClean="0"/>
              <a:t>for others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No possibilities for public beta for</a:t>
            </a:r>
            <a:r>
              <a:rPr lang="en-US" baseline="0" dirty="0" smtClean="0"/>
              <a:t> KZSF so changed development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2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65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Matchmaking prioritizes</a:t>
            </a:r>
            <a:r>
              <a:rPr lang="en-US" baseline="0" dirty="0" smtClean="0"/>
              <a:t> full games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Therefore no room for parties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4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Borrowed</a:t>
            </a:r>
            <a:r>
              <a:rPr lang="en-US" baseline="0" dirty="0" smtClean="0"/>
              <a:t> from chess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1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Run 1 vs 1 chess rating calculations</a:t>
            </a:r>
            <a:r>
              <a:rPr lang="en-US" baseline="0" dirty="0" smtClean="0"/>
              <a:t> against each opponent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5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ELO converges after ~10 games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Correlates</a:t>
            </a:r>
            <a:r>
              <a:rPr lang="en-US" baseline="0" dirty="0" smtClean="0"/>
              <a:t> with K/D ratio and generally seems reliable as skill metric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9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KZ3 showed that splitting into skill</a:t>
            </a:r>
            <a:r>
              <a:rPr lang="en-US" baseline="0" dirty="0" smtClean="0"/>
              <a:t> groups prevents some people from playing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6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5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Custom game</a:t>
            </a:r>
            <a:r>
              <a:rPr lang="en-US" baseline="0" dirty="0" smtClean="0"/>
              <a:t> modes = many splits of community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Custom game modes very unpopular because of this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Had to reduce the amount of featured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4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6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93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Using UPnP to gather router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3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Connection quality screen – allows players to inspect own connection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Wired / wireless is scored!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17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Tried Milan on GameServers.com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Lower ping for South</a:t>
            </a:r>
            <a:r>
              <a:rPr lang="en-US" baseline="0" dirty="0" smtClean="0"/>
              <a:t> Europe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Connection was unstable (lag spikes) so terminated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5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Amazon AWS in Frankfurt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Provides better latency for South Europe, slightly worse in North Europe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Terminated London in favor of Frankfurt to keep enough players in one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Collect data during ‘Friday Frag</a:t>
            </a:r>
            <a:r>
              <a:rPr lang="en-US" baseline="0" dirty="0" smtClean="0"/>
              <a:t> Fest’ (weekly event in the company to play our own game)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9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Gather</a:t>
            </a:r>
            <a:r>
              <a:rPr lang="en-US" baseline="0" dirty="0" smtClean="0"/>
              <a:t> data from external playtest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4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9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Load testing uses traditional approach of running multiple simulation clients on 1 server to hit the game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PlayStation Network</a:t>
            </a:r>
            <a:r>
              <a:rPr lang="en-US" baseline="0" dirty="0" smtClean="0"/>
              <a:t> doesn’t allow sign in from simulation client, so had to implement mock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Existing web </a:t>
            </a:r>
            <a:r>
              <a:rPr lang="en-US" dirty="0" err="1" smtClean="0"/>
              <a:t>loadtesting</a:t>
            </a:r>
            <a:r>
              <a:rPr lang="en-US" dirty="0" smtClean="0"/>
              <a:t> frameworks test simple request response, match making test requires coordination between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75212"/>
            <a:ext cx="6400800" cy="853887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Source Sans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9C65-DFC0-AA4D-8B58-C6C68109BEA2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3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Source Sans Pro" pitchFamily="34" charset="0"/>
              </a:defRPr>
            </a:lvl1pPr>
            <a:lvl2pPr>
              <a:spcBef>
                <a:spcPts val="0"/>
              </a:spcBef>
              <a:defRPr>
                <a:latin typeface="Source Sans Pro" pitchFamily="34" charset="0"/>
              </a:defRPr>
            </a:lvl2pPr>
            <a:lvl3pPr>
              <a:defRPr>
                <a:latin typeface="Source Sans Pro" pitchFamily="34" charset="0"/>
              </a:defRPr>
            </a:lvl3pPr>
            <a:lvl4pPr>
              <a:defRPr>
                <a:latin typeface="Source Sans Pro" pitchFamily="34" charset="0"/>
              </a:defRPr>
            </a:lvl4pPr>
            <a:lvl5pPr>
              <a:defRPr>
                <a:latin typeface="Source Sans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690-CFB8-4746-B9E1-1CA6BCE910D8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75847" y="720074"/>
            <a:ext cx="879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4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690-CFB8-4746-B9E1-1CA6BCE910D8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75847" y="720074"/>
            <a:ext cx="879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98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A546-0CA8-804B-A023-B63CC68D60C5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4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A546-0CA8-804B-A023-B63CC68D60C5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214190" y="4078091"/>
            <a:ext cx="4929809" cy="482081"/>
          </a:xfrm>
          <a:solidFill>
            <a:schemeClr val="tx1">
              <a:alpha val="75000"/>
            </a:schemeClr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New 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7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0" y="23423"/>
            <a:ext cx="8921261" cy="66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69" y="750278"/>
            <a:ext cx="8921261" cy="384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A546-0CA8-804B-A023-B63CC68D60C5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DB14-1DA2-F94F-BD32-42B99B7E7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jrouwe.nl/serverarchkzsf/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80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</a:rPr>
              <a:t>Launching and Supporting </a:t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</a:rPr>
            </a:b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</a:rPr>
              <a:t>Killzone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</a:rPr>
              <a:t> Shadow Fall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95000"/>
                  </a:prst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75212"/>
            <a:ext cx="6400800" cy="11037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</a:rPr>
              <a:t>Jorrit Rouwé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</a:rPr>
              <a:t>jorrit@guerrilla-games.com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</a:rPr>
              <a:t>Lead Game Tech, Guerrilla Games 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95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3"/>
    </mc:Choice>
    <mc:Fallback xmlns="">
      <p:transition spd="slow" advTm="122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4108"/>
            <a:ext cx="9144000" cy="433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Telemetry</a:t>
            </a:r>
          </a:p>
          <a:p>
            <a:r>
              <a:rPr lang="en-US" dirty="0"/>
              <a:t>Load testing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Kill Switches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"/>
    </mc:Choice>
    <mc:Fallback xmlns="">
      <p:transition spd="slow" advTm="25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Testing – What to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Match making (e.g. day night cycle, featuring game mode)</a:t>
            </a:r>
          </a:p>
          <a:p>
            <a:pPr lvl="1"/>
            <a:r>
              <a:rPr lang="en-US" dirty="0" smtClean="0"/>
              <a:t>Score posting</a:t>
            </a:r>
          </a:p>
          <a:p>
            <a:pPr lvl="1"/>
            <a:r>
              <a:rPr lang="en-US" dirty="0" smtClean="0"/>
              <a:t>Leaderboards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Loss of server</a:t>
            </a:r>
          </a:p>
          <a:p>
            <a:pPr lvl="1"/>
            <a:r>
              <a:rPr lang="en-US" dirty="0" smtClean="0"/>
              <a:t>Temporary loss of connectivity</a:t>
            </a:r>
          </a:p>
          <a:p>
            <a:pPr lvl="1"/>
            <a:r>
              <a:rPr lang="en-US" dirty="0" err="1" smtClean="0"/>
              <a:t>PlayStation®Network</a:t>
            </a:r>
            <a:r>
              <a:rPr lang="en-US" dirty="0" smtClean="0"/>
              <a:t> outage / slow response</a:t>
            </a:r>
          </a:p>
          <a:p>
            <a:pPr lvl="1"/>
            <a:r>
              <a:rPr lang="en-US" dirty="0" smtClean="0"/>
              <a:t>Server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80"/>
    </mc:Choice>
    <mc:Fallback xmlns="">
      <p:transition spd="slow" advTm="22848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Testing –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" name="image wa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37" y="2164195"/>
            <a:ext cx="363000" cy="503598"/>
          </a:xfrm>
          <a:prstGeom prst="rect">
            <a:avLst/>
          </a:prstGeom>
        </p:spPr>
      </p:pic>
      <p:pic>
        <p:nvPicPr>
          <p:cNvPr id="26" name="image g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0" y="3528762"/>
            <a:ext cx="351526" cy="4876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3829" y="3962991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Sim 1..N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1372" y="2621019"/>
            <a:ext cx="1149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Game Server</a:t>
            </a:r>
          </a:p>
        </p:txBody>
      </p:sp>
      <p:cxnSp>
        <p:nvCxnSpPr>
          <p:cNvPr id="29" name="arrow ew1"/>
          <p:cNvCxnSpPr>
            <a:stCxn id="26" idx="0"/>
            <a:endCxn id="28" idx="2"/>
          </p:cNvCxnSpPr>
          <p:nvPr/>
        </p:nvCxnSpPr>
        <p:spPr>
          <a:xfrm flipV="1">
            <a:off x="1454304" y="2928796"/>
            <a:ext cx="1491649" cy="5999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image g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08" y="3528762"/>
            <a:ext cx="351526" cy="4876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51220" y="3962991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Sim N+1..2N</a:t>
            </a:r>
          </a:p>
        </p:txBody>
      </p:sp>
      <p:cxnSp>
        <p:nvCxnSpPr>
          <p:cNvPr id="33" name="arrow ew1"/>
          <p:cNvCxnSpPr>
            <a:stCxn id="30" idx="0"/>
            <a:endCxn id="28" idx="2"/>
          </p:cNvCxnSpPr>
          <p:nvPr/>
        </p:nvCxnSpPr>
        <p:spPr>
          <a:xfrm flipH="1" flipV="1">
            <a:off x="2945953" y="2928796"/>
            <a:ext cx="1425119" cy="5999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87" y="1110205"/>
            <a:ext cx="370133" cy="513494"/>
          </a:xfrm>
          <a:prstGeom prst="rect">
            <a:avLst/>
          </a:prstGeom>
        </p:spPr>
      </p:pic>
      <p:cxnSp>
        <p:nvCxnSpPr>
          <p:cNvPr id="34" name="arrow ew1"/>
          <p:cNvCxnSpPr>
            <a:stCxn id="25" idx="0"/>
          </p:cNvCxnSpPr>
          <p:nvPr/>
        </p:nvCxnSpPr>
        <p:spPr>
          <a:xfrm flipH="1" flipV="1">
            <a:off x="2928670" y="1863843"/>
            <a:ext cx="3567" cy="300352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psn"/>
          <p:cNvSpPr txBox="1"/>
          <p:nvPr/>
        </p:nvSpPr>
        <p:spPr>
          <a:xfrm>
            <a:off x="2026867" y="1595415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Source Sans Pro" pitchFamily="34" charset="0"/>
              </a:rPr>
              <a:t>PlayStation®Network</a:t>
            </a:r>
            <a:endParaRPr lang="en-US" sz="1400" dirty="0" smtClean="0">
              <a:latin typeface="Source Sans Pro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3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15"/>
    </mc:Choice>
    <mc:Fallback xmlns="">
      <p:transition spd="slow" advTm="1377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Testing –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" name="image wa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37" y="2164195"/>
            <a:ext cx="363000" cy="503598"/>
          </a:xfrm>
          <a:prstGeom prst="rect">
            <a:avLst/>
          </a:prstGeom>
        </p:spPr>
      </p:pic>
      <p:pic>
        <p:nvPicPr>
          <p:cNvPr id="26" name="image g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0" y="3528762"/>
            <a:ext cx="351526" cy="4876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3829" y="3962991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Sim 1..N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1372" y="2621019"/>
            <a:ext cx="1149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Game Server</a:t>
            </a:r>
          </a:p>
        </p:txBody>
      </p:sp>
      <p:cxnSp>
        <p:nvCxnSpPr>
          <p:cNvPr id="29" name="arrow ew1"/>
          <p:cNvCxnSpPr>
            <a:stCxn id="26" idx="0"/>
            <a:endCxn id="28" idx="2"/>
          </p:cNvCxnSpPr>
          <p:nvPr/>
        </p:nvCxnSpPr>
        <p:spPr>
          <a:xfrm flipV="1">
            <a:off x="1454304" y="2928796"/>
            <a:ext cx="1491649" cy="5999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image g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08" y="3528762"/>
            <a:ext cx="351526" cy="4876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51220" y="3962991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Sim N+1..2N</a:t>
            </a:r>
          </a:p>
        </p:txBody>
      </p:sp>
      <p:cxnSp>
        <p:nvCxnSpPr>
          <p:cNvPr id="33" name="arrow ew1"/>
          <p:cNvCxnSpPr>
            <a:stCxn id="30" idx="0"/>
            <a:endCxn id="28" idx="2"/>
          </p:cNvCxnSpPr>
          <p:nvPr/>
        </p:nvCxnSpPr>
        <p:spPr>
          <a:xfrm flipH="1" flipV="1">
            <a:off x="2945953" y="2928796"/>
            <a:ext cx="1425119" cy="5999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87" y="1110205"/>
            <a:ext cx="370133" cy="513494"/>
          </a:xfrm>
          <a:prstGeom prst="rect">
            <a:avLst/>
          </a:prstGeom>
        </p:spPr>
      </p:pic>
      <p:cxnSp>
        <p:nvCxnSpPr>
          <p:cNvPr id="34" name="arrow ew1"/>
          <p:cNvCxnSpPr>
            <a:stCxn id="25" idx="0"/>
          </p:cNvCxnSpPr>
          <p:nvPr/>
        </p:nvCxnSpPr>
        <p:spPr>
          <a:xfrm flipH="1" flipV="1">
            <a:off x="2928670" y="1863843"/>
            <a:ext cx="3567" cy="300352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mock psn"/>
          <p:cNvSpPr txBox="1"/>
          <p:nvPr/>
        </p:nvSpPr>
        <p:spPr>
          <a:xfrm>
            <a:off x="1915418" y="1597886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Mock </a:t>
            </a:r>
            <a:r>
              <a:rPr lang="en-US" sz="1400" dirty="0" err="1" smtClean="0">
                <a:latin typeface="Source Sans Pro" pitchFamily="34" charset="0"/>
              </a:rPr>
              <a:t>PlayStation®Network</a:t>
            </a:r>
            <a:endParaRPr lang="en-US" sz="1400" dirty="0" smtClean="0">
              <a:latin typeface="Source Sans Pro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0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15"/>
    </mc:Choice>
    <mc:Fallback xmlns="">
      <p:transition spd="slow" advTm="13771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Testing –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" name="image wa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37" y="2164195"/>
            <a:ext cx="363000" cy="503598"/>
          </a:xfrm>
          <a:prstGeom prst="rect">
            <a:avLst/>
          </a:prstGeom>
        </p:spPr>
      </p:pic>
      <p:pic>
        <p:nvPicPr>
          <p:cNvPr id="26" name="image g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0" y="3528762"/>
            <a:ext cx="351526" cy="4876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3829" y="3962991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Sim 1..N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1372" y="2621019"/>
            <a:ext cx="1149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Game Server</a:t>
            </a:r>
          </a:p>
        </p:txBody>
      </p:sp>
      <p:cxnSp>
        <p:nvCxnSpPr>
          <p:cNvPr id="29" name="arrow ew1"/>
          <p:cNvCxnSpPr>
            <a:stCxn id="26" idx="0"/>
            <a:endCxn id="28" idx="2"/>
          </p:cNvCxnSpPr>
          <p:nvPr/>
        </p:nvCxnSpPr>
        <p:spPr>
          <a:xfrm flipV="1">
            <a:off x="1454304" y="2928796"/>
            <a:ext cx="1491649" cy="5999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image g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08" y="3528762"/>
            <a:ext cx="351526" cy="4876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51220" y="3962991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Sim N+1..2N</a:t>
            </a:r>
          </a:p>
        </p:txBody>
      </p:sp>
      <p:cxnSp>
        <p:nvCxnSpPr>
          <p:cNvPr id="33" name="arrow ew1"/>
          <p:cNvCxnSpPr>
            <a:stCxn id="30" idx="0"/>
            <a:endCxn id="28" idx="2"/>
          </p:cNvCxnSpPr>
          <p:nvPr/>
        </p:nvCxnSpPr>
        <p:spPr>
          <a:xfrm flipH="1" flipV="1">
            <a:off x="2945953" y="2928796"/>
            <a:ext cx="1425119" cy="5999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87" y="1110205"/>
            <a:ext cx="370133" cy="513494"/>
          </a:xfrm>
          <a:prstGeom prst="rect">
            <a:avLst/>
          </a:prstGeom>
        </p:spPr>
      </p:pic>
      <p:cxnSp>
        <p:nvCxnSpPr>
          <p:cNvPr id="34" name="arrow ew1"/>
          <p:cNvCxnSpPr>
            <a:stCxn id="25" idx="0"/>
          </p:cNvCxnSpPr>
          <p:nvPr/>
        </p:nvCxnSpPr>
        <p:spPr>
          <a:xfrm flipH="1" flipV="1">
            <a:off x="2928670" y="1863843"/>
            <a:ext cx="3567" cy="300352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mock psn"/>
          <p:cNvSpPr txBox="1"/>
          <p:nvPr/>
        </p:nvSpPr>
        <p:spPr>
          <a:xfrm>
            <a:off x="1915418" y="1597886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Mock </a:t>
            </a:r>
            <a:r>
              <a:rPr lang="en-US" sz="1400" dirty="0" err="1" smtClean="0">
                <a:latin typeface="Source Sans Pro" pitchFamily="34" charset="0"/>
              </a:rPr>
              <a:t>PlayStation®Network</a:t>
            </a:r>
            <a:endParaRPr lang="en-US" sz="1400" dirty="0" smtClean="0">
              <a:latin typeface="Source Sans Pro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796275" y="3753216"/>
            <a:ext cx="2232825" cy="307777"/>
            <a:chOff x="1796275" y="3753216"/>
            <a:chExt cx="2232825" cy="307777"/>
          </a:xfrm>
        </p:grpSpPr>
        <p:cxnSp>
          <p:nvCxnSpPr>
            <p:cNvPr id="39" name="arrow ew1"/>
            <p:cNvCxnSpPr>
              <a:stCxn id="26" idx="3"/>
              <a:endCxn id="30" idx="1"/>
            </p:cNvCxnSpPr>
            <p:nvPr/>
          </p:nvCxnSpPr>
          <p:spPr>
            <a:xfrm>
              <a:off x="1796275" y="3772603"/>
              <a:ext cx="2232825" cy="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947017" y="3753216"/>
              <a:ext cx="1968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Share state &amp; validation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3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15"/>
    </mc:Choice>
    <mc:Fallback xmlns="">
      <p:transition spd="slow" advTm="1377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Testing –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5" name="image wa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37" y="2164195"/>
            <a:ext cx="363000" cy="503598"/>
          </a:xfrm>
          <a:prstGeom prst="rect">
            <a:avLst/>
          </a:prstGeom>
        </p:spPr>
      </p:pic>
      <p:pic>
        <p:nvPicPr>
          <p:cNvPr id="26" name="image g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0" y="3528762"/>
            <a:ext cx="351526" cy="4876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3829" y="3962991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Sim 1..N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1372" y="2621019"/>
            <a:ext cx="1149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Game Server</a:t>
            </a:r>
          </a:p>
        </p:txBody>
      </p:sp>
      <p:cxnSp>
        <p:nvCxnSpPr>
          <p:cNvPr id="29" name="arrow ew1"/>
          <p:cNvCxnSpPr>
            <a:stCxn id="26" idx="0"/>
            <a:endCxn id="28" idx="2"/>
          </p:cNvCxnSpPr>
          <p:nvPr/>
        </p:nvCxnSpPr>
        <p:spPr>
          <a:xfrm flipV="1">
            <a:off x="1454304" y="2928796"/>
            <a:ext cx="1491649" cy="5999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image g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08" y="3528762"/>
            <a:ext cx="351526" cy="4876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51220" y="3962991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Sim N+1..2N</a:t>
            </a:r>
          </a:p>
        </p:txBody>
      </p:sp>
      <p:cxnSp>
        <p:nvCxnSpPr>
          <p:cNvPr id="33" name="arrow ew1"/>
          <p:cNvCxnSpPr>
            <a:stCxn id="30" idx="0"/>
            <a:endCxn id="28" idx="2"/>
          </p:cNvCxnSpPr>
          <p:nvPr/>
        </p:nvCxnSpPr>
        <p:spPr>
          <a:xfrm flipH="1" flipV="1">
            <a:off x="2945953" y="2928796"/>
            <a:ext cx="1425119" cy="5999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87" y="1110205"/>
            <a:ext cx="370133" cy="513494"/>
          </a:xfrm>
          <a:prstGeom prst="rect">
            <a:avLst/>
          </a:prstGeom>
        </p:spPr>
      </p:pic>
      <p:cxnSp>
        <p:nvCxnSpPr>
          <p:cNvPr id="34" name="arrow ew1"/>
          <p:cNvCxnSpPr>
            <a:stCxn id="25" idx="0"/>
          </p:cNvCxnSpPr>
          <p:nvPr/>
        </p:nvCxnSpPr>
        <p:spPr>
          <a:xfrm flipH="1" flipV="1">
            <a:off x="2928670" y="1863843"/>
            <a:ext cx="3567" cy="300352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mock psn"/>
          <p:cNvSpPr txBox="1"/>
          <p:nvPr/>
        </p:nvSpPr>
        <p:spPr>
          <a:xfrm>
            <a:off x="1915418" y="1597886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Mock </a:t>
            </a:r>
            <a:r>
              <a:rPr lang="en-US" sz="1400" dirty="0" err="1" smtClean="0">
                <a:latin typeface="Source Sans Pro" pitchFamily="34" charset="0"/>
              </a:rPr>
              <a:t>PlayStation®Network</a:t>
            </a:r>
            <a:endParaRPr lang="en-US" sz="1400" dirty="0" smtClean="0">
              <a:latin typeface="Source Sans Pro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796275" y="3753216"/>
            <a:ext cx="2232825" cy="307777"/>
            <a:chOff x="1796275" y="3753216"/>
            <a:chExt cx="2232825" cy="307777"/>
          </a:xfrm>
        </p:grpSpPr>
        <p:cxnSp>
          <p:nvCxnSpPr>
            <p:cNvPr id="39" name="arrow ew1"/>
            <p:cNvCxnSpPr>
              <a:stCxn id="26" idx="3"/>
              <a:endCxn id="30" idx="1"/>
            </p:cNvCxnSpPr>
            <p:nvPr/>
          </p:nvCxnSpPr>
          <p:spPr>
            <a:xfrm>
              <a:off x="1796275" y="3772603"/>
              <a:ext cx="2232825" cy="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947017" y="3753216"/>
              <a:ext cx="1968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Share state &amp; validation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17145" y="2097663"/>
            <a:ext cx="6942053" cy="2416947"/>
            <a:chOff x="1417145" y="2097663"/>
            <a:chExt cx="6942053" cy="2416947"/>
          </a:xfrm>
        </p:grpSpPr>
        <p:sp>
          <p:nvSpPr>
            <p:cNvPr id="48" name="TextBox 47"/>
            <p:cNvSpPr txBox="1"/>
            <p:nvPr/>
          </p:nvSpPr>
          <p:spPr>
            <a:xfrm>
              <a:off x="5942999" y="2615155"/>
              <a:ext cx="10068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Source Sans Pro" pitchFamily="34" charset="0"/>
                </a:rPr>
                <a:t>Telemetry </a:t>
              </a:r>
            </a:p>
            <a:p>
              <a:pPr algn="ctr"/>
              <a:r>
                <a:rPr lang="en-US" sz="1400" dirty="0" smtClean="0">
                  <a:latin typeface="Source Sans Pro" pitchFamily="34" charset="0"/>
                </a:rPr>
                <a:t>&amp; </a:t>
              </a:r>
            </a:p>
            <a:p>
              <a:pPr algn="ctr"/>
              <a:r>
                <a:rPr lang="en-US" sz="1400" dirty="0" smtClean="0">
                  <a:latin typeface="Source Sans Pro" pitchFamily="34" charset="0"/>
                </a:rPr>
                <a:t>Monitoring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216" y="2172131"/>
              <a:ext cx="366377" cy="508283"/>
            </a:xfrm>
            <a:prstGeom prst="rect">
              <a:avLst/>
            </a:prstGeom>
          </p:spPr>
        </p:pic>
        <p:cxnSp>
          <p:nvCxnSpPr>
            <p:cNvPr id="49" name="arrow ew1"/>
            <p:cNvCxnSpPr>
              <a:stCxn id="25" idx="3"/>
              <a:endCxn id="47" idx="1"/>
            </p:cNvCxnSpPr>
            <p:nvPr/>
          </p:nvCxnSpPr>
          <p:spPr>
            <a:xfrm>
              <a:off x="3113737" y="2415994"/>
              <a:ext cx="3149479" cy="10279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arrow ew1"/>
            <p:cNvCxnSpPr>
              <a:endCxn id="48" idx="2"/>
            </p:cNvCxnSpPr>
            <p:nvPr/>
          </p:nvCxnSpPr>
          <p:spPr>
            <a:xfrm flipV="1">
              <a:off x="6446404" y="3353819"/>
              <a:ext cx="2" cy="1159304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arrow ew1"/>
            <p:cNvCxnSpPr>
              <a:stCxn id="27" idx="2"/>
            </p:cNvCxnSpPr>
            <p:nvPr/>
          </p:nvCxnSpPr>
          <p:spPr>
            <a:xfrm>
              <a:off x="1417145" y="4270768"/>
              <a:ext cx="0" cy="242353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arrow ew1"/>
            <p:cNvCxnSpPr>
              <a:stCxn id="31" idx="2"/>
            </p:cNvCxnSpPr>
            <p:nvPr/>
          </p:nvCxnSpPr>
          <p:spPr>
            <a:xfrm>
              <a:off x="4402012" y="4270768"/>
              <a:ext cx="0" cy="243842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arrow ew1"/>
            <p:cNvCxnSpPr/>
            <p:nvPr/>
          </p:nvCxnSpPr>
          <p:spPr>
            <a:xfrm flipH="1">
              <a:off x="1417145" y="4514610"/>
              <a:ext cx="5029259" cy="0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arrow ew1"/>
            <p:cNvCxnSpPr>
              <a:stCxn id="47" idx="3"/>
            </p:cNvCxnSpPr>
            <p:nvPr/>
          </p:nvCxnSpPr>
          <p:spPr>
            <a:xfrm flipV="1">
              <a:off x="6629593" y="2425148"/>
              <a:ext cx="592764" cy="1125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6794" y="2097663"/>
              <a:ext cx="1142404" cy="628322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248762" y="2706716"/>
              <a:ext cx="10425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Behavioral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Verification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37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15"/>
    </mc:Choice>
    <mc:Fallback xmlns="">
      <p:transition spd="slow" advTm="1377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30" y="1805552"/>
            <a:ext cx="9144000" cy="433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Telemetry</a:t>
            </a:r>
          </a:p>
          <a:p>
            <a:r>
              <a:rPr lang="en-US" dirty="0"/>
              <a:t>Load testing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Kill Switches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1"/>
    </mc:Choice>
    <mc:Fallback xmlns="">
      <p:transition spd="slow" advTm="279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monitor</a:t>
            </a:r>
          </a:p>
          <a:p>
            <a:pPr lvl="1"/>
            <a:r>
              <a:rPr lang="en-US" dirty="0" smtClean="0"/>
              <a:t>Player </a:t>
            </a:r>
            <a:r>
              <a:rPr lang="en-US" dirty="0"/>
              <a:t>count</a:t>
            </a:r>
          </a:p>
          <a:p>
            <a:pPr lvl="1"/>
            <a:r>
              <a:rPr lang="en-US" dirty="0" smtClean="0"/>
              <a:t>REST API timings / errors</a:t>
            </a:r>
          </a:p>
          <a:p>
            <a:pPr lvl="1"/>
            <a:r>
              <a:rPr lang="en-US" dirty="0"/>
              <a:t>Database throughput / errors</a:t>
            </a:r>
          </a:p>
          <a:p>
            <a:pPr lvl="1"/>
            <a:r>
              <a:rPr lang="en-US" dirty="0" smtClean="0"/>
              <a:t>Connectivity between servers (game servers / PSN)</a:t>
            </a:r>
            <a:endParaRPr lang="en-US" dirty="0"/>
          </a:p>
          <a:p>
            <a:pPr lvl="1"/>
            <a:r>
              <a:rPr lang="en-US" dirty="0"/>
              <a:t>Low level OS (disc / </a:t>
            </a:r>
            <a:r>
              <a:rPr lang="en-US" dirty="0" smtClean="0"/>
              <a:t>CPU / </a:t>
            </a:r>
            <a:r>
              <a:rPr lang="en-US" dirty="0"/>
              <a:t>memory / network)</a:t>
            </a:r>
          </a:p>
          <a:p>
            <a:pPr lvl="1"/>
            <a:r>
              <a:rPr lang="en-US" dirty="0" smtClean="0"/>
              <a:t>Backups</a:t>
            </a:r>
          </a:p>
          <a:p>
            <a:r>
              <a:rPr lang="en-US" dirty="0" smtClean="0"/>
              <a:t>24/7 on call support for failures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54"/>
    </mc:Choice>
    <mc:Fallback xmlns="">
      <p:transition spd="slow" advTm="11805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09248"/>
            <a:ext cx="9144000" cy="433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Telemetry</a:t>
            </a:r>
          </a:p>
          <a:p>
            <a:r>
              <a:rPr lang="en-US" dirty="0"/>
              <a:t>Load testing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Kill Switches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1"/>
    </mc:Choice>
    <mc:Fallback xmlns="">
      <p:transition spd="slow" advTm="432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apps (killzone.com, public API, live tiles)</a:t>
            </a:r>
          </a:p>
          <a:p>
            <a:r>
              <a:rPr lang="en-US" dirty="0" smtClean="0"/>
              <a:t>Block individual REST APIs (e.g. post score)</a:t>
            </a:r>
          </a:p>
          <a:p>
            <a:r>
              <a:rPr lang="en-US" dirty="0" smtClean="0"/>
              <a:t>Block hard to test things (e.g. game merging)</a:t>
            </a:r>
          </a:p>
          <a:p>
            <a:r>
              <a:rPr lang="en-US" dirty="0"/>
              <a:t>Block misc. components (e.g. telemetry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21"/>
    </mc:Choice>
    <mc:Fallback xmlns="">
      <p:transition spd="slow" advTm="1412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Killzone</a:t>
            </a:r>
            <a:r>
              <a:rPr lang="en-US" dirty="0" smtClean="0"/>
              <a:t> Shadow Fall is a First Person Shooter</a:t>
            </a:r>
          </a:p>
          <a:p>
            <a:r>
              <a:rPr lang="en-US" dirty="0" smtClean="0"/>
              <a:t>24 player team based gameplay</a:t>
            </a:r>
          </a:p>
          <a:p>
            <a:r>
              <a:rPr lang="en-US" dirty="0" smtClean="0"/>
              <a:t>Users can create game modes</a:t>
            </a:r>
          </a:p>
          <a:p>
            <a:r>
              <a:rPr lang="en-US" dirty="0" smtClean="0"/>
              <a:t>PS4 launch title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31"/>
    </mc:Choice>
    <mc:Fallback xmlns="">
      <p:transition spd="slow" advTm="4273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34"/>
    </mc:Choice>
    <mc:Fallback xmlns="">
      <p:transition spd="slow" advTm="4263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05912"/>
            <a:ext cx="9144000" cy="433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What Players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ping</a:t>
            </a:r>
          </a:p>
          <a:p>
            <a:r>
              <a:rPr lang="en-US" dirty="0" smtClean="0"/>
              <a:t>Full games</a:t>
            </a:r>
          </a:p>
          <a:p>
            <a:r>
              <a:rPr lang="en-US" dirty="0" smtClean="0"/>
              <a:t>Team balanced</a:t>
            </a:r>
          </a:p>
          <a:p>
            <a:pPr lvl="1"/>
            <a:r>
              <a:rPr lang="en-US" dirty="0" smtClean="0"/>
              <a:t>Player count</a:t>
            </a:r>
          </a:p>
          <a:p>
            <a:pPr lvl="1"/>
            <a:r>
              <a:rPr lang="en-US" dirty="0" smtClean="0"/>
              <a:t>Skill level</a:t>
            </a:r>
          </a:p>
          <a:p>
            <a:r>
              <a:rPr lang="en-US" dirty="0" smtClean="0"/>
              <a:t>A choice of game modes</a:t>
            </a:r>
          </a:p>
          <a:p>
            <a:r>
              <a:rPr lang="en-US" dirty="0"/>
              <a:t>No dropped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5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60"/>
    </mc:Choice>
    <mc:Fallback xmlns="">
      <p:transition spd="slow" advTm="8156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Ping Between Regions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2" y="835103"/>
            <a:ext cx="8734060" cy="34597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99281" y="1371600"/>
            <a:ext cx="6858000" cy="2789695"/>
          </a:xfrm>
          <a:prstGeom prst="line">
            <a:avLst/>
          </a:prstGeom>
          <a:ln w="152400" cap="rnd"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72"/>
    </mc:Choice>
    <mc:Fallback xmlns="">
      <p:transition spd="slow" advTm="7377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Ping Between Regions - 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Matchmaking tries to avoid cross region!</a:t>
            </a:r>
          </a:p>
          <a:p>
            <a:pPr lvl="1"/>
            <a:r>
              <a:rPr lang="en-US" dirty="0" smtClean="0"/>
              <a:t>Smaller regions / game modes don’t have enough players</a:t>
            </a:r>
          </a:p>
          <a:p>
            <a:pPr lvl="1"/>
            <a:r>
              <a:rPr lang="en-US" dirty="0" smtClean="0"/>
              <a:t>Friends may want to play cross region</a:t>
            </a:r>
          </a:p>
          <a:p>
            <a:pPr lvl="1"/>
            <a:r>
              <a:rPr lang="en-US" dirty="0" smtClean="0"/>
              <a:t>98%+ success in large, 80% in smallest region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03"/>
    </mc:Choice>
    <mc:Fallback xmlns="">
      <p:transition spd="slow" advTm="6990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4" y="794545"/>
            <a:ext cx="7442128" cy="4120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 – Cable vs Wireless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90" y="1014867"/>
            <a:ext cx="1333686" cy="133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78" y="1014867"/>
            <a:ext cx="1333686" cy="1333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3727" y="861693"/>
            <a:ext cx="223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Dropped connections</a:t>
            </a:r>
            <a:endParaRPr lang="en-US" dirty="0">
              <a:latin typeface="Source Sans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797" y="861693"/>
            <a:ext cx="113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Play Time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H="1" flipV="1">
            <a:off x="5734373" y="1952786"/>
            <a:ext cx="307198" cy="3145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70668" y="2267344"/>
            <a:ext cx="74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Wired</a:t>
            </a:r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V="1">
            <a:off x="4929604" y="2030278"/>
            <a:ext cx="239081" cy="23706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40078" y="2267344"/>
            <a:ext cx="97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Wireless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97826" y="3672995"/>
            <a:ext cx="6741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69864" y="3488329"/>
            <a:ext cx="2503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Wireless ± 15 </a:t>
            </a:r>
            <a:r>
              <a:rPr lang="en-US" dirty="0" err="1" smtClean="0">
                <a:latin typeface="Source Sans Pro" pitchFamily="34" charset="0"/>
              </a:rPr>
              <a:t>ms</a:t>
            </a:r>
            <a:r>
              <a:rPr lang="en-US" dirty="0" smtClean="0">
                <a:latin typeface="Source Sans Pro" pitchFamily="34" charset="0"/>
              </a:rPr>
              <a:t> slower!</a:t>
            </a:r>
          </a:p>
          <a:p>
            <a:r>
              <a:rPr lang="en-US" dirty="0" smtClean="0">
                <a:latin typeface="Source Sans Pro" pitchFamily="34" charset="0"/>
              </a:rPr>
              <a:t>Educate players!</a:t>
            </a:r>
          </a:p>
        </p:txBody>
      </p:sp>
    </p:spTree>
    <p:extLst>
      <p:ext uri="{BB962C8B-B14F-4D97-AF65-F5344CB8AC3E}">
        <p14:creationId xmlns:p14="http://schemas.microsoft.com/office/powerpoint/2010/main" val="10626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24"/>
    </mc:Choice>
    <mc:Fallback xmlns="">
      <p:transition spd="slow" advTm="7562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Hunt for Server Locations (Sao Paulo)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07" y="825758"/>
            <a:ext cx="5778385" cy="41293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05594" y="3711844"/>
            <a:ext cx="286718" cy="30221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80001" y="3418690"/>
            <a:ext cx="114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Sao Paulo</a:t>
            </a:r>
          </a:p>
        </p:txBody>
      </p:sp>
    </p:spTree>
    <p:extLst>
      <p:ext uri="{BB962C8B-B14F-4D97-AF65-F5344CB8AC3E}">
        <p14:creationId xmlns:p14="http://schemas.microsoft.com/office/powerpoint/2010/main" val="32004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71"/>
    </mc:Choice>
    <mc:Fallback xmlns="">
      <p:transition spd="slow" advTm="12147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Hunt for Server Locations (Dallas)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8" y="750988"/>
            <a:ext cx="8528044" cy="40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35"/>
    </mc:Choice>
    <mc:Fallback xmlns="">
      <p:transition spd="slow" advTm="4263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Hunt for Server Locations (Istanbul)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06" y="764921"/>
            <a:ext cx="7811787" cy="40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61"/>
    </mc:Choice>
    <mc:Fallback xmlns="">
      <p:transition spd="slow" advTm="7266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Hunt For Server Locations –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Geographically close does not mean low ping</a:t>
            </a:r>
          </a:p>
          <a:p>
            <a:pPr lvl="1"/>
            <a:r>
              <a:rPr lang="en-US" dirty="0"/>
              <a:t>Possible packet: US East → US West → US East</a:t>
            </a:r>
          </a:p>
          <a:p>
            <a:pPr lvl="1"/>
            <a:r>
              <a:rPr lang="en-US" dirty="0"/>
              <a:t>Very hard for players to understand</a:t>
            </a:r>
          </a:p>
          <a:p>
            <a:pPr lvl="1"/>
            <a:r>
              <a:rPr lang="en-US" dirty="0"/>
              <a:t>We don’t offer region selection</a:t>
            </a:r>
          </a:p>
          <a:p>
            <a:r>
              <a:rPr lang="en-US" dirty="0" smtClean="0"/>
              <a:t>Too many regions = too few players per region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69"/>
    </mc:Choice>
    <mc:Fallback xmlns="">
      <p:transition spd="slow" advTm="12236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1858"/>
            <a:ext cx="9144000" cy="433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19" y="23423"/>
            <a:ext cx="8921261" cy="664637"/>
          </a:xfrm>
        </p:spPr>
        <p:txBody>
          <a:bodyPr/>
          <a:lstStyle/>
          <a:p>
            <a:r>
              <a:rPr lang="en-US" dirty="0"/>
              <a:t>Match Making - What </a:t>
            </a:r>
            <a:r>
              <a:rPr lang="en-US" dirty="0" smtClean="0"/>
              <a:t>Players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ping</a:t>
            </a:r>
          </a:p>
          <a:p>
            <a:r>
              <a:rPr lang="en-US" dirty="0" smtClean="0"/>
              <a:t>Full games</a:t>
            </a:r>
          </a:p>
          <a:p>
            <a:r>
              <a:rPr lang="en-US" dirty="0" smtClean="0"/>
              <a:t>Team balanced</a:t>
            </a:r>
          </a:p>
          <a:p>
            <a:pPr lvl="1"/>
            <a:r>
              <a:rPr lang="en-US" dirty="0" smtClean="0"/>
              <a:t>Player count</a:t>
            </a:r>
          </a:p>
          <a:p>
            <a:pPr lvl="1"/>
            <a:r>
              <a:rPr lang="en-US" dirty="0" smtClean="0"/>
              <a:t>Skill level</a:t>
            </a:r>
          </a:p>
          <a:p>
            <a:r>
              <a:rPr lang="en-US" dirty="0" smtClean="0"/>
              <a:t>A choice of game modes</a:t>
            </a:r>
          </a:p>
          <a:p>
            <a:r>
              <a:rPr lang="en-US" dirty="0"/>
              <a:t>No dropped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0"/>
    </mc:Choice>
    <mc:Fallback xmlns="">
      <p:transition spd="slow" advTm="33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9"/>
    </mc:Choice>
    <mc:Fallback xmlns="">
      <p:transition spd="slow" advTm="2263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Full Games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" y="784051"/>
            <a:ext cx="7237709" cy="42071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22889" y="2231757"/>
            <a:ext cx="2069023" cy="1453747"/>
            <a:chOff x="1022889" y="2231757"/>
            <a:chExt cx="2069023" cy="1453747"/>
          </a:xfrm>
        </p:grpSpPr>
        <p:sp>
          <p:nvSpPr>
            <p:cNvPr id="5" name="TextBox 4"/>
            <p:cNvSpPr txBox="1"/>
            <p:nvPr/>
          </p:nvSpPr>
          <p:spPr>
            <a:xfrm>
              <a:off x="1633657" y="2762174"/>
              <a:ext cx="1458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ource Sans Pro" pitchFamily="34" charset="0"/>
                </a:rPr>
                <a:t>Parties of more than 2 very rare!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022889" y="2231757"/>
              <a:ext cx="666426" cy="58893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89315" y="3980855"/>
            <a:ext cx="2038027" cy="923330"/>
            <a:chOff x="1689315" y="3980855"/>
            <a:chExt cx="2038027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689315" y="3980855"/>
              <a:ext cx="15889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ource Sans Pro" pitchFamily="34" charset="0"/>
                </a:rPr>
                <a:t>8 player party </a:t>
              </a:r>
            </a:p>
            <a:p>
              <a:r>
                <a:rPr lang="en-US" dirty="0" smtClean="0">
                  <a:latin typeface="Source Sans Pro" pitchFamily="34" charset="0"/>
                </a:rPr>
                <a:t>→ 8 vs 1 game.</a:t>
              </a:r>
            </a:p>
            <a:p>
              <a:r>
                <a:rPr lang="en-US" dirty="0" smtClean="0">
                  <a:latin typeface="Source Sans Pro" pitchFamily="34" charset="0"/>
                </a:rPr>
                <a:t>Split party?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77153" y="4370522"/>
              <a:ext cx="550189" cy="29446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826644" y="1150493"/>
            <a:ext cx="1272275" cy="1047313"/>
            <a:chOff x="1774556" y="2419711"/>
            <a:chExt cx="1272275" cy="1047313"/>
          </a:xfrm>
        </p:grpSpPr>
        <p:sp>
          <p:nvSpPr>
            <p:cNvPr id="16" name="TextBox 15"/>
            <p:cNvSpPr txBox="1"/>
            <p:nvPr/>
          </p:nvSpPr>
          <p:spPr>
            <a:xfrm>
              <a:off x="1774556" y="2820693"/>
              <a:ext cx="1272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ource Sans Pro" pitchFamily="34" charset="0"/>
                </a:rPr>
                <a:t>Join alone = full game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1774556" y="2419711"/>
              <a:ext cx="519193" cy="46133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29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23"/>
    </mc:Choice>
    <mc:Fallback xmlns="">
      <p:transition spd="slow" advTm="12212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90054"/>
            <a:ext cx="9144000" cy="1193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Making - What </a:t>
            </a:r>
            <a:r>
              <a:rPr lang="en-US" dirty="0" smtClean="0"/>
              <a:t>Players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ping</a:t>
            </a:r>
          </a:p>
          <a:p>
            <a:r>
              <a:rPr lang="en-US" dirty="0" smtClean="0"/>
              <a:t>Full games</a:t>
            </a:r>
          </a:p>
          <a:p>
            <a:r>
              <a:rPr lang="en-US" dirty="0" smtClean="0"/>
              <a:t>Team balanced</a:t>
            </a:r>
          </a:p>
          <a:p>
            <a:pPr lvl="1"/>
            <a:r>
              <a:rPr lang="en-US" dirty="0" smtClean="0"/>
              <a:t>Player count</a:t>
            </a:r>
          </a:p>
          <a:p>
            <a:pPr lvl="1"/>
            <a:r>
              <a:rPr lang="en-US" dirty="0" smtClean="0"/>
              <a:t>Skill level</a:t>
            </a:r>
          </a:p>
          <a:p>
            <a:r>
              <a:rPr lang="en-US" dirty="0" smtClean="0"/>
              <a:t>A choice of game modes</a:t>
            </a:r>
          </a:p>
          <a:p>
            <a:r>
              <a:rPr lang="en-US" dirty="0"/>
              <a:t>No dropped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1"/>
    </mc:Choice>
    <mc:Fallback xmlns="">
      <p:transition spd="slow" advTm="443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Balance - ELO </a:t>
            </a:r>
            <a:r>
              <a:rPr lang="en-US" dirty="0" err="1" smtClean="0"/>
              <a:t>Glicko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2" y="848258"/>
            <a:ext cx="8803095" cy="3758807"/>
          </a:xfrm>
          <a:prstGeom prst="rect">
            <a:avLst/>
          </a:prstGeom>
        </p:spPr>
      </p:pic>
      <p:grpSp>
        <p:nvGrpSpPr>
          <p:cNvPr id="34" name="noirmalize"/>
          <p:cNvGrpSpPr/>
          <p:nvPr/>
        </p:nvGrpSpPr>
        <p:grpSpPr>
          <a:xfrm>
            <a:off x="3578087" y="1574359"/>
            <a:ext cx="1916264" cy="825706"/>
            <a:chOff x="3578087" y="1574359"/>
            <a:chExt cx="1916264" cy="825706"/>
          </a:xfrm>
        </p:grpSpPr>
        <p:sp>
          <p:nvSpPr>
            <p:cNvPr id="3" name="TextBox 2"/>
            <p:cNvSpPr txBox="1"/>
            <p:nvPr/>
          </p:nvSpPr>
          <p:spPr>
            <a:xfrm>
              <a:off x="4040543" y="1753734"/>
              <a:ext cx="1453808" cy="64633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Divide by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time played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3578087" y="1574359"/>
              <a:ext cx="397565" cy="341905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discard"/>
          <p:cNvGrpSpPr/>
          <p:nvPr/>
        </p:nvGrpSpPr>
        <p:grpSpPr>
          <a:xfrm>
            <a:off x="3578087" y="3609037"/>
            <a:ext cx="2097382" cy="923330"/>
            <a:chOff x="3578087" y="3609037"/>
            <a:chExt cx="2097382" cy="923330"/>
          </a:xfrm>
        </p:grpSpPr>
        <p:sp>
          <p:nvSpPr>
            <p:cNvPr id="26" name="TextBox 25"/>
            <p:cNvSpPr txBox="1"/>
            <p:nvPr/>
          </p:nvSpPr>
          <p:spPr>
            <a:xfrm>
              <a:off x="4221661" y="3609037"/>
              <a:ext cx="1453808" cy="9233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Discard not played long enough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578087" y="3849757"/>
              <a:ext cx="572081" cy="324678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5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83"/>
    </mc:Choice>
    <mc:Fallback xmlns="">
      <p:transition spd="slow" advTm="9808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Balance - ELO </a:t>
            </a:r>
            <a:r>
              <a:rPr lang="en-US" dirty="0" err="1" smtClean="0"/>
              <a:t>Glicko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2" y="848258"/>
            <a:ext cx="8803095" cy="3758807"/>
          </a:xfrm>
          <a:prstGeom prst="rect">
            <a:avLst/>
          </a:prstGeom>
        </p:spPr>
      </p:pic>
      <p:grpSp>
        <p:nvGrpSpPr>
          <p:cNvPr id="36" name="win"/>
          <p:cNvGrpSpPr/>
          <p:nvPr/>
        </p:nvGrpSpPr>
        <p:grpSpPr>
          <a:xfrm>
            <a:off x="1494717" y="2530279"/>
            <a:ext cx="1661951" cy="1088889"/>
            <a:chOff x="1494717" y="2530279"/>
            <a:chExt cx="1661951" cy="108888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82134" y="2800184"/>
              <a:ext cx="674534" cy="0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482134" y="3094382"/>
              <a:ext cx="674534" cy="0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82134" y="3340873"/>
              <a:ext cx="674534" cy="0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482133" y="3619168"/>
              <a:ext cx="674534" cy="0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482134" y="2530279"/>
              <a:ext cx="1" cy="1088889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494717" y="2971541"/>
              <a:ext cx="812424" cy="36933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Win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96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83"/>
    </mc:Choice>
    <mc:Fallback xmlns="">
      <p:transition spd="slow" advTm="9808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Balance - ELO </a:t>
            </a:r>
            <a:r>
              <a:rPr lang="en-US" dirty="0" err="1" smtClean="0"/>
              <a:t>Glicko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2" y="848258"/>
            <a:ext cx="8803095" cy="3758807"/>
          </a:xfrm>
          <a:prstGeom prst="rect">
            <a:avLst/>
          </a:prstGeom>
        </p:spPr>
      </p:pic>
      <p:grpSp>
        <p:nvGrpSpPr>
          <p:cNvPr id="35" name="lose"/>
          <p:cNvGrpSpPr/>
          <p:nvPr/>
        </p:nvGrpSpPr>
        <p:grpSpPr>
          <a:xfrm>
            <a:off x="1459000" y="1447137"/>
            <a:ext cx="1697668" cy="1088889"/>
            <a:chOff x="1459000" y="1447137"/>
            <a:chExt cx="1697668" cy="1088889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482133" y="1447137"/>
              <a:ext cx="1" cy="1088889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82134" y="1447137"/>
              <a:ext cx="674534" cy="0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82134" y="1745311"/>
              <a:ext cx="674534" cy="0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482133" y="1991581"/>
              <a:ext cx="674534" cy="0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482134" y="2259495"/>
              <a:ext cx="674534" cy="0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459000" y="1762354"/>
              <a:ext cx="812424" cy="36933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Loss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19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83"/>
    </mc:Choice>
    <mc:Fallback xmlns="">
      <p:transition spd="slow" advTm="98083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Skill </a:t>
            </a:r>
            <a:r>
              <a:rPr lang="en-US" dirty="0"/>
              <a:t>based separation = too many groups</a:t>
            </a:r>
          </a:p>
          <a:p>
            <a:r>
              <a:rPr lang="en-US" dirty="0"/>
              <a:t>Player count balance most important</a:t>
            </a:r>
          </a:p>
          <a:p>
            <a:r>
              <a:rPr lang="en-US" dirty="0" smtClean="0"/>
              <a:t>Use ELO skill rating to </a:t>
            </a:r>
          </a:p>
          <a:p>
            <a:pPr lvl="1"/>
            <a:r>
              <a:rPr lang="en-US" dirty="0" smtClean="0"/>
              <a:t>Determine team when sizes equal</a:t>
            </a:r>
          </a:p>
          <a:p>
            <a:pPr lvl="1"/>
            <a:r>
              <a:rPr lang="en-US" dirty="0" smtClean="0"/>
              <a:t>Shuffle teams at end of 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41"/>
    </mc:Choice>
    <mc:Fallback xmlns="">
      <p:transition spd="slow" advTm="5594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045417"/>
            <a:ext cx="9144000" cy="433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Making - What </a:t>
            </a:r>
            <a:r>
              <a:rPr lang="en-US" dirty="0" smtClean="0"/>
              <a:t>Players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ping</a:t>
            </a:r>
          </a:p>
          <a:p>
            <a:r>
              <a:rPr lang="en-US" dirty="0" smtClean="0"/>
              <a:t>Full games</a:t>
            </a:r>
          </a:p>
          <a:p>
            <a:r>
              <a:rPr lang="en-US" dirty="0" smtClean="0"/>
              <a:t>Team balanced</a:t>
            </a:r>
          </a:p>
          <a:p>
            <a:pPr lvl="1"/>
            <a:r>
              <a:rPr lang="en-US" dirty="0" smtClean="0"/>
              <a:t>Player count</a:t>
            </a:r>
          </a:p>
          <a:p>
            <a:pPr lvl="1"/>
            <a:r>
              <a:rPr lang="en-US" dirty="0" smtClean="0"/>
              <a:t>Skill level</a:t>
            </a:r>
          </a:p>
          <a:p>
            <a:r>
              <a:rPr lang="en-US" dirty="0" smtClean="0"/>
              <a:t>A choice of game modes</a:t>
            </a:r>
          </a:p>
          <a:p>
            <a:r>
              <a:rPr lang="en-US" dirty="0"/>
              <a:t>No </a:t>
            </a:r>
            <a:r>
              <a:rPr lang="en-US" dirty="0" smtClean="0"/>
              <a:t>dropped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1"/>
    </mc:Choice>
    <mc:Fallback xmlns="">
      <p:transition spd="slow" advTm="411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Choice of Game Modes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329" y="840002"/>
            <a:ext cx="7462434" cy="41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99"/>
    </mc:Choice>
    <mc:Fallback xmlns="">
      <p:transition spd="slow" advTm="5909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541363"/>
            <a:ext cx="9144000" cy="433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Making - What </a:t>
            </a:r>
            <a:r>
              <a:rPr lang="en-US" dirty="0" smtClean="0"/>
              <a:t>Players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ping</a:t>
            </a:r>
          </a:p>
          <a:p>
            <a:r>
              <a:rPr lang="en-US" dirty="0" smtClean="0"/>
              <a:t>Full games</a:t>
            </a:r>
          </a:p>
          <a:p>
            <a:r>
              <a:rPr lang="en-US" dirty="0" smtClean="0"/>
              <a:t>Team balanced</a:t>
            </a:r>
          </a:p>
          <a:p>
            <a:pPr lvl="1"/>
            <a:r>
              <a:rPr lang="en-US" dirty="0" smtClean="0"/>
              <a:t>Player count</a:t>
            </a:r>
          </a:p>
          <a:p>
            <a:pPr lvl="1"/>
            <a:r>
              <a:rPr lang="en-US" dirty="0" smtClean="0"/>
              <a:t>Skill level</a:t>
            </a:r>
          </a:p>
          <a:p>
            <a:r>
              <a:rPr lang="en-US" dirty="0" smtClean="0"/>
              <a:t>A choice of game modes</a:t>
            </a:r>
          </a:p>
          <a:p>
            <a:r>
              <a:rPr lang="en-US" dirty="0"/>
              <a:t>No </a:t>
            </a:r>
            <a:r>
              <a:rPr lang="en-US" dirty="0" smtClean="0"/>
              <a:t>dropped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3"/>
    </mc:Choice>
    <mc:Fallback xmlns="">
      <p:transition spd="slow" advTm="6333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Per Hour Over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828643"/>
            <a:ext cx="7693572" cy="379803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258411" y="1759979"/>
            <a:ext cx="496613" cy="3704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66748" y="1435309"/>
            <a:ext cx="237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PlayStation Plus check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9656" y="1434152"/>
            <a:ext cx="496613" cy="3704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71090" y="1237730"/>
            <a:ext cx="20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PSN authentication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04339" y="3801607"/>
            <a:ext cx="496613" cy="3704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74606" y="3170175"/>
            <a:ext cx="1896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Buffer increase fix</a:t>
            </a:r>
          </a:p>
          <a:p>
            <a:r>
              <a:rPr lang="en-US" dirty="0" smtClean="0">
                <a:latin typeface="Source Sans Pro" pitchFamily="34" charset="0"/>
              </a:rPr>
              <a:t>(A/B test)</a:t>
            </a:r>
            <a:endParaRPr lang="en-US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33"/>
    </mc:Choice>
    <mc:Fallback xmlns="">
      <p:transition spd="slow" advTm="996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Title: </a:t>
            </a:r>
            <a:r>
              <a:rPr lang="en-US" dirty="0" err="1" smtClean="0"/>
              <a:t>Killzone</a:t>
            </a:r>
            <a:r>
              <a:rPr lang="en-US" dirty="0" smtClean="0"/>
              <a:t> 3</a:t>
            </a:r>
          </a:p>
          <a:p>
            <a:pPr lvl="1"/>
            <a:r>
              <a:rPr lang="en-US" dirty="0" smtClean="0"/>
              <a:t>Closed beta (~100 players within Sony)</a:t>
            </a:r>
          </a:p>
          <a:p>
            <a:pPr lvl="1"/>
            <a:r>
              <a:rPr lang="en-US" dirty="0" smtClean="0"/>
              <a:t>Semi public beta (~15K players invited)</a:t>
            </a:r>
          </a:p>
          <a:p>
            <a:pPr lvl="1"/>
            <a:r>
              <a:rPr lang="en-US" dirty="0" smtClean="0"/>
              <a:t>Public beta (~25K players concurrent)</a:t>
            </a:r>
          </a:p>
          <a:p>
            <a:r>
              <a:rPr lang="en-US" dirty="0" smtClean="0"/>
              <a:t>PS4 launch</a:t>
            </a:r>
          </a:p>
          <a:p>
            <a:pPr lvl="1"/>
            <a:r>
              <a:rPr lang="en-US" dirty="0" smtClean="0"/>
              <a:t>Limited hardware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ax ~100 player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40"/>
    </mc:Choice>
    <mc:Fallback xmlns="">
      <p:transition spd="slow" advTm="9664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Per Hour Per Router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9" y="867169"/>
            <a:ext cx="8405221" cy="3720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1908" y="2563272"/>
            <a:ext cx="2877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Technicolor TG587:</a:t>
            </a:r>
          </a:p>
          <a:p>
            <a:endParaRPr lang="en-US" dirty="0" smtClean="0">
              <a:latin typeface="Source Sans Pro" pitchFamily="34" charset="0"/>
            </a:endParaRPr>
          </a:p>
          <a:p>
            <a:r>
              <a:rPr lang="en-US" dirty="0" smtClean="0">
                <a:latin typeface="Source Sans Pro" pitchFamily="34" charset="0"/>
              </a:rPr>
              <a:t>UDP socket cannot connect </a:t>
            </a:r>
          </a:p>
          <a:p>
            <a:r>
              <a:rPr lang="en-US" dirty="0" smtClean="0">
                <a:latin typeface="Source Sans Pro" pitchFamily="34" charset="0"/>
              </a:rPr>
              <a:t>to multiple IP.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05275" y="1114425"/>
            <a:ext cx="1032413" cy="144884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1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29"/>
    </mc:Choice>
    <mc:Fallback xmlns="">
      <p:transition spd="slow" advTm="99529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very little downtime</a:t>
            </a:r>
          </a:p>
          <a:p>
            <a:r>
              <a:rPr lang="en-US" dirty="0"/>
              <a:t>Kill switches used on few occasions</a:t>
            </a:r>
          </a:p>
          <a:p>
            <a:r>
              <a:rPr lang="en-US" dirty="0"/>
              <a:t>Match making is a hard problem</a:t>
            </a:r>
          </a:p>
          <a:p>
            <a:r>
              <a:rPr lang="en-US" dirty="0" smtClean="0"/>
              <a:t>Telemetry helped </a:t>
            </a:r>
            <a:r>
              <a:rPr lang="en-US" smtClean="0"/>
              <a:t>a lot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77"/>
    </mc:Choice>
    <mc:Fallback xmlns="">
      <p:transition spd="slow" advTm="58977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42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58698" y="4106083"/>
            <a:ext cx="6168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Also see: ‘The </a:t>
            </a:r>
            <a:r>
              <a:rPr lang="en-US" dirty="0"/>
              <a:t>Server Architecture Behind </a:t>
            </a:r>
            <a:r>
              <a:rPr lang="en-US" dirty="0" err="1"/>
              <a:t>Killzone</a:t>
            </a:r>
            <a:r>
              <a:rPr lang="en-US" dirty="0"/>
              <a:t> Shadow Fall</a:t>
            </a:r>
            <a:r>
              <a:rPr lang="en-US" dirty="0" smtClean="0"/>
              <a:t>’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://jrouwe.nl/serverarchkzsf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"/>
    </mc:Choice>
    <mc:Fallback xmlns="">
      <p:transition spd="slow" advTm="158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"/>
    </mc:Choice>
    <mc:Fallback xmlns="">
      <p:transition spd="slow" advTm="343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 – Educate Players!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7" y="786589"/>
            <a:ext cx="7303785" cy="4180618"/>
          </a:xfrm>
          <a:prstGeom prst="rect">
            <a:avLst/>
          </a:prstGeom>
        </p:spPr>
      </p:pic>
      <p:grpSp>
        <p:nvGrpSpPr>
          <p:cNvPr id="5" name="discard"/>
          <p:cNvGrpSpPr/>
          <p:nvPr/>
        </p:nvGrpSpPr>
        <p:grpSpPr>
          <a:xfrm>
            <a:off x="5926080" y="3554793"/>
            <a:ext cx="2097382" cy="923330"/>
            <a:chOff x="3578087" y="3609037"/>
            <a:chExt cx="2097382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4221661" y="3609037"/>
              <a:ext cx="1453808" cy="9233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Max score not possible on wireless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578087" y="3849757"/>
              <a:ext cx="572081" cy="324678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38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"/>
    </mc:Choice>
    <mc:Fallback xmlns="">
      <p:transition spd="slow" advTm="145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Hunt for Server Locations (Milan)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42" y="754211"/>
            <a:ext cx="7632915" cy="43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"/>
    </mc:Choice>
    <mc:Fallback xmlns="">
      <p:transition spd="slow" advTm="122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Hunt for Server Locations (Frankfurt)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5" y="757752"/>
            <a:ext cx="7665729" cy="42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4"/>
    </mc:Choice>
    <mc:Fallback xmlns="">
      <p:transition spd="slow" advTm="299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05912"/>
            <a:ext cx="9144000" cy="433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Telemetry</a:t>
            </a:r>
          </a:p>
          <a:p>
            <a:r>
              <a:rPr lang="en-US" dirty="0"/>
              <a:t>Load testing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Kill Switches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5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02"/>
    </mc:Choice>
    <mc:Fallback xmlns="">
      <p:transition spd="slow" advTm="4860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Telemetry – Collecting Game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age wa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32" y="2570039"/>
            <a:ext cx="363000" cy="503598"/>
          </a:xfrm>
          <a:prstGeom prst="rect">
            <a:avLst/>
          </a:prstGeom>
        </p:spPr>
      </p:pic>
      <p:pic>
        <p:nvPicPr>
          <p:cNvPr id="7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61" y="1868808"/>
            <a:ext cx="683943" cy="487681"/>
          </a:xfrm>
          <a:prstGeom prst="rect">
            <a:avLst/>
          </a:prstGeom>
        </p:spPr>
      </p:pic>
      <p:cxnSp>
        <p:nvCxnSpPr>
          <p:cNvPr id="8" name="arrow ew1"/>
          <p:cNvCxnSpPr/>
          <p:nvPr/>
        </p:nvCxnSpPr>
        <p:spPr>
          <a:xfrm>
            <a:off x="1830654" y="2240237"/>
            <a:ext cx="591207" cy="2443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34385" y="2225608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1398" y="3021207"/>
            <a:ext cx="6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Server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40" y="2270406"/>
            <a:ext cx="366377" cy="508283"/>
          </a:xfrm>
          <a:prstGeom prst="rect">
            <a:avLst/>
          </a:prstGeom>
        </p:spPr>
      </p:pic>
      <p:cxnSp>
        <p:nvCxnSpPr>
          <p:cNvPr id="13" name="arrow ew1"/>
          <p:cNvCxnSpPr>
            <a:stCxn id="6" idx="3"/>
          </p:cNvCxnSpPr>
          <p:nvPr/>
        </p:nvCxnSpPr>
        <p:spPr>
          <a:xfrm flipV="1">
            <a:off x="1728632" y="2626492"/>
            <a:ext cx="693229" cy="19534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arrow ew1"/>
          <p:cNvCxnSpPr>
            <a:stCxn id="12" idx="3"/>
          </p:cNvCxnSpPr>
          <p:nvPr/>
        </p:nvCxnSpPr>
        <p:spPr>
          <a:xfrm>
            <a:off x="2794617" y="2524548"/>
            <a:ext cx="568363" cy="167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0658" y="2713430"/>
            <a:ext cx="941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Telemetry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Event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Collector</a:t>
            </a:r>
          </a:p>
        </p:txBody>
      </p:sp>
      <p:cxnSp>
        <p:nvCxnSpPr>
          <p:cNvPr id="18" name="arrow ew1"/>
          <p:cNvCxnSpPr/>
          <p:nvPr/>
        </p:nvCxnSpPr>
        <p:spPr>
          <a:xfrm flipV="1">
            <a:off x="4953536" y="2522473"/>
            <a:ext cx="511070" cy="148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lowchart: Magnetic Disk 20"/>
          <p:cNvSpPr/>
          <p:nvPr/>
        </p:nvSpPr>
        <p:spPr>
          <a:xfrm>
            <a:off x="5461447" y="2327503"/>
            <a:ext cx="428380" cy="39409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1731" y="2707483"/>
            <a:ext cx="80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Redshift</a:t>
            </a:r>
          </a:p>
        </p:txBody>
      </p:sp>
      <p:cxnSp>
        <p:nvCxnSpPr>
          <p:cNvPr id="24" name="arrow ew1"/>
          <p:cNvCxnSpPr>
            <a:stCxn id="21" idx="4"/>
            <a:endCxn id="26" idx="1"/>
          </p:cNvCxnSpPr>
          <p:nvPr/>
        </p:nvCxnSpPr>
        <p:spPr>
          <a:xfrm>
            <a:off x="5889827" y="2524548"/>
            <a:ext cx="625325" cy="167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92331" y="2821118"/>
            <a:ext cx="781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Tableau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152" y="2212065"/>
            <a:ext cx="1142404" cy="6283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13731" y="1879358"/>
            <a:ext cx="114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Visualization</a:t>
            </a:r>
          </a:p>
        </p:txBody>
      </p:sp>
      <p:sp>
        <p:nvSpPr>
          <p:cNvPr id="32" name="Cloud 31"/>
          <p:cNvSpPr/>
          <p:nvPr/>
        </p:nvSpPr>
        <p:spPr>
          <a:xfrm>
            <a:off x="3362980" y="1968627"/>
            <a:ext cx="1591883" cy="112951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82213" y="2306833"/>
            <a:ext cx="998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Processing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13660" y="1982878"/>
            <a:ext cx="764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9655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00"/>
    </mc:Choice>
    <mc:Fallback xmlns="">
      <p:transition spd="slow" advTm="67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Rate Heat Map – The Terminal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6" y="768265"/>
            <a:ext cx="7742967" cy="427284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85261" y="1487837"/>
            <a:ext cx="426203" cy="6896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4950" y="1179513"/>
            <a:ext cx="230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55 FPS: Problem area!</a:t>
            </a:r>
            <a:endParaRPr lang="en-US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90"/>
    </mc:Choice>
    <mc:Fallback xmlns="">
      <p:transition spd="slow" advTm="650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- Average Deaths Per Player Per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0" y="857992"/>
            <a:ext cx="8389450" cy="384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3"/>
    </mc:Choice>
    <mc:Fallback xmlns="">
      <p:transition spd="slow" advTm="9921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- Death Balance – The Forest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5" y="813993"/>
            <a:ext cx="7092910" cy="43264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656163" y="3615911"/>
            <a:ext cx="333213" cy="46949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15000" y="4022173"/>
            <a:ext cx="151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ource Sans Pro" pitchFamily="34" charset="0"/>
              </a:rPr>
              <a:t>VSA </a:t>
            </a:r>
            <a:r>
              <a:rPr lang="en-US" dirty="0" smtClean="0">
                <a:latin typeface="Source Sans Pro" pitchFamily="34" charset="0"/>
              </a:rPr>
              <a:t>Spawn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>
            <a:off x="870185" y="2545311"/>
            <a:ext cx="648649" cy="6223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369" y="2175979"/>
            <a:ext cx="151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HGH</a:t>
            </a:r>
            <a:r>
              <a:rPr lang="en-US" dirty="0" smtClean="0">
                <a:solidFill>
                  <a:srgbClr val="FFC000"/>
                </a:solidFill>
                <a:latin typeface="Source Sans Pro" pitchFamily="34" charset="0"/>
              </a:rPr>
              <a:t> </a:t>
            </a:r>
            <a:r>
              <a:rPr lang="en-US" dirty="0" smtClean="0">
                <a:latin typeface="Source Sans Pro" pitchFamily="34" charset="0"/>
              </a:rPr>
              <a:t>Spawn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3" name="Straight Arrow Connector 12"/>
          <p:cNvCxnSpPr>
            <a:stCxn id="14" idx="2"/>
          </p:cNvCxnSpPr>
          <p:nvPr/>
        </p:nvCxnSpPr>
        <p:spPr>
          <a:xfrm>
            <a:off x="1084578" y="1519057"/>
            <a:ext cx="891578" cy="34530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762" y="872726"/>
            <a:ext cx="151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ource Sans Pro" pitchFamily="34" charset="0"/>
              </a:rPr>
              <a:t>VSA </a:t>
            </a:r>
            <a:r>
              <a:rPr lang="en-US" dirty="0" smtClean="0">
                <a:latin typeface="Source Sans Pro" pitchFamily="34" charset="0"/>
              </a:rPr>
              <a:t>failing to spawn camp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12583" y="4142633"/>
            <a:ext cx="862784" cy="5068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4930" y="4472694"/>
            <a:ext cx="128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Objective C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500438" y="2545313"/>
            <a:ext cx="1250329" cy="169033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49918" y="4176918"/>
            <a:ext cx="128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Objective B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88668" y="1031611"/>
            <a:ext cx="1136842" cy="1642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76156" y="846945"/>
            <a:ext cx="128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Objective A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7300608" y="2390737"/>
            <a:ext cx="688768" cy="3524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11779" y="2681988"/>
            <a:ext cx="151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HGH </a:t>
            </a:r>
            <a:r>
              <a:rPr lang="en-US" dirty="0" smtClean="0">
                <a:latin typeface="Source Sans Pro" pitchFamily="34" charset="0"/>
              </a:rPr>
              <a:t>failing to spawn camp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23" name="Straight Arrow Connector 22"/>
          <p:cNvCxnSpPr>
            <a:stCxn id="26" idx="0"/>
          </p:cNvCxnSpPr>
          <p:nvPr/>
        </p:nvCxnSpPr>
        <p:spPr>
          <a:xfrm flipV="1">
            <a:off x="1870974" y="3067318"/>
            <a:ext cx="236604" cy="5220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43281" y="3589320"/>
            <a:ext cx="165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HGH</a:t>
            </a:r>
            <a:r>
              <a:rPr lang="en-US" dirty="0">
                <a:solidFill>
                  <a:srgbClr val="FFC000"/>
                </a:solidFill>
                <a:latin typeface="Source Sans Pro" pitchFamily="34" charset="0"/>
              </a:rPr>
              <a:t> </a:t>
            </a:r>
            <a:r>
              <a:rPr lang="en-US" dirty="0" smtClean="0">
                <a:latin typeface="Source Sans Pro" pitchFamily="34" charset="0"/>
              </a:rPr>
              <a:t>being spawn camped</a:t>
            </a:r>
            <a:endParaRPr lang="en-US" dirty="0">
              <a:latin typeface="Source Sans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1090" y="935729"/>
            <a:ext cx="74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100%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HGH</a:t>
            </a:r>
            <a:endParaRPr lang="en-US" sz="1600" dirty="0">
              <a:latin typeface="Source Sans Pro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87922" y="934282"/>
            <a:ext cx="76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Source Sans Pro" pitchFamily="34" charset="0"/>
              </a:rPr>
              <a:t>100%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Source Sans Pro" pitchFamily="34" charset="0"/>
              </a:rPr>
              <a:t>VSA</a:t>
            </a:r>
            <a:endParaRPr lang="en-US" sz="1600" dirty="0">
              <a:solidFill>
                <a:srgbClr val="0070C0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24"/>
    </mc:Choice>
    <mc:Fallback xmlns="">
      <p:transition spd="slow" advTm="15452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20.2|4.2|1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28.8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28.8|2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28.8|2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28.8|2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35.7|3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20.2|4.2|1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20.2|4.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On-screen Show (16:9)</PresentationFormat>
  <Paragraphs>352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Source Sans Pro</vt:lpstr>
      <vt:lpstr>Calibri</vt:lpstr>
      <vt:lpstr>Office Theme</vt:lpstr>
      <vt:lpstr>Launching and Supporting  Killzone Shadow Fall</vt:lpstr>
      <vt:lpstr>Introduction</vt:lpstr>
      <vt:lpstr>Before Launch</vt:lpstr>
      <vt:lpstr>Road to Launch</vt:lpstr>
      <vt:lpstr>Development Focus</vt:lpstr>
      <vt:lpstr>Telemetry – Collecting Game Metrics</vt:lpstr>
      <vt:lpstr>Frame Rate Heat Map – The Terminal</vt:lpstr>
      <vt:lpstr>SP - Average Deaths Per Player Per Level</vt:lpstr>
      <vt:lpstr>MP - Death Balance – The Forest</vt:lpstr>
      <vt:lpstr>Development Focus</vt:lpstr>
      <vt:lpstr>Load Testing – What to Test</vt:lpstr>
      <vt:lpstr>Load Testing – Framework</vt:lpstr>
      <vt:lpstr>Load Testing – Framework</vt:lpstr>
      <vt:lpstr>Load Testing – Framework</vt:lpstr>
      <vt:lpstr>Load Testing – Framework</vt:lpstr>
      <vt:lpstr>Development Focus</vt:lpstr>
      <vt:lpstr>Monitoring</vt:lpstr>
      <vt:lpstr>Development Focus</vt:lpstr>
      <vt:lpstr>Kill Switches</vt:lpstr>
      <vt:lpstr>After Launch</vt:lpstr>
      <vt:lpstr>Match Making - What Players Expect</vt:lpstr>
      <vt:lpstr>Average Ping Between Regions</vt:lpstr>
      <vt:lpstr>Average Ping Between Regions - Conclusion</vt:lpstr>
      <vt:lpstr>Ping – Cable vs Wireless</vt:lpstr>
      <vt:lpstr>The Hunt for Server Locations (Sao Paulo)</vt:lpstr>
      <vt:lpstr>The Hunt for Server Locations (Dallas)</vt:lpstr>
      <vt:lpstr>The Hunt for Server Locations (Istanbul)</vt:lpstr>
      <vt:lpstr>The Hunt For Server Locations – Conclusion</vt:lpstr>
      <vt:lpstr>Match Making - What Players Expect</vt:lpstr>
      <vt:lpstr>Joining Full Games</vt:lpstr>
      <vt:lpstr>Match Making - What Players Expect</vt:lpstr>
      <vt:lpstr>Team Balance - ELO Glicko</vt:lpstr>
      <vt:lpstr>Team Balance - ELO Glicko</vt:lpstr>
      <vt:lpstr>Team Balance - ELO Glicko</vt:lpstr>
      <vt:lpstr>Team Balance</vt:lpstr>
      <vt:lpstr>Match Making - What Players Expect</vt:lpstr>
      <vt:lpstr>A Choice of Game Modes</vt:lpstr>
      <vt:lpstr>Match Making - What Players Expect</vt:lpstr>
      <vt:lpstr>Errors Per Hour Over Time</vt:lpstr>
      <vt:lpstr>Errors Per Hour Per Router</vt:lpstr>
      <vt:lpstr>Conclusion</vt:lpstr>
      <vt:lpstr>Questions?</vt:lpstr>
      <vt:lpstr>Bonus Slides</vt:lpstr>
      <vt:lpstr>Ping – Educate Players!</vt:lpstr>
      <vt:lpstr>The Hunt for Server Locations (Milan)</vt:lpstr>
      <vt:lpstr>The Hunt for Server Locations (Frankfurt)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Launching and Supporting Killzone Shadow Fall</dc:title>
  <dc:creator/>
  <cp:keywords>Killzone Shadow Fall, Multi Player, Telemetry, Server Technology</cp:keywords>
  <cp:lastModifiedBy/>
  <cp:revision>1</cp:revision>
  <dcterms:created xsi:type="dcterms:W3CDTF">2015-03-21T11:44:33Z</dcterms:created>
  <dcterms:modified xsi:type="dcterms:W3CDTF">2015-05-22T21:27:43Z</dcterms:modified>
  <cp:category/>
</cp:coreProperties>
</file>