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71" r:id="rId2"/>
    <p:sldId id="272" r:id="rId3"/>
    <p:sldId id="274" r:id="rId4"/>
    <p:sldId id="350" r:id="rId5"/>
    <p:sldId id="275" r:id="rId6"/>
    <p:sldId id="354" r:id="rId7"/>
    <p:sldId id="355" r:id="rId8"/>
    <p:sldId id="351" r:id="rId9"/>
    <p:sldId id="279" r:id="rId10"/>
    <p:sldId id="340" r:id="rId11"/>
    <p:sldId id="284" r:id="rId12"/>
    <p:sldId id="290" r:id="rId13"/>
    <p:sldId id="288" r:id="rId14"/>
    <p:sldId id="289" r:id="rId15"/>
    <p:sldId id="286" r:id="rId16"/>
    <p:sldId id="285" r:id="rId17"/>
    <p:sldId id="358" r:id="rId18"/>
    <p:sldId id="294" r:id="rId19"/>
    <p:sldId id="296" r:id="rId20"/>
    <p:sldId id="348" r:id="rId21"/>
    <p:sldId id="342" r:id="rId22"/>
    <p:sldId id="322" r:id="rId23"/>
    <p:sldId id="347" r:id="rId24"/>
    <p:sldId id="317" r:id="rId25"/>
    <p:sldId id="349" r:id="rId26"/>
    <p:sldId id="326" r:id="rId27"/>
    <p:sldId id="356" r:id="rId28"/>
    <p:sldId id="344" r:id="rId29"/>
    <p:sldId id="306" r:id="rId30"/>
    <p:sldId id="311" r:id="rId31"/>
    <p:sldId id="327" r:id="rId32"/>
    <p:sldId id="352" r:id="rId33"/>
    <p:sldId id="353" r:id="rId34"/>
    <p:sldId id="345" r:id="rId35"/>
    <p:sldId id="338" r:id="rId36"/>
    <p:sldId id="331" r:id="rId37"/>
    <p:sldId id="335" r:id="rId38"/>
    <p:sldId id="333" r:id="rId39"/>
    <p:sldId id="334" r:id="rId40"/>
    <p:sldId id="346" r:id="rId41"/>
    <p:sldId id="339" r:id="rId42"/>
    <p:sldId id="336" r:id="rId43"/>
    <p:sldId id="324" r:id="rId44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A89D32FD-D5BE-417C-9CB8-C0E0A0548703}">
          <p14:sldIdLst>
            <p14:sldId id="271"/>
            <p14:sldId id="272"/>
            <p14:sldId id="274"/>
          </p14:sldIdLst>
        </p14:section>
        <p14:section name="What is an Entity" id="{AF8396C1-E44C-4A4B-A6B9-E584AAB73B48}">
          <p14:sldIdLst>
            <p14:sldId id="350"/>
            <p14:sldId id="275"/>
            <p14:sldId id="354"/>
            <p14:sldId id="355"/>
          </p14:sldIdLst>
        </p14:section>
        <p14:section name="Multi Threading Approach" id="{6F45674C-8D59-4BDA-8764-050C8E5137B8}">
          <p14:sldIdLst>
            <p14:sldId id="351"/>
            <p14:sldId id="279"/>
            <p14:sldId id="340"/>
            <p14:sldId id="284"/>
            <p14:sldId id="290"/>
            <p14:sldId id="288"/>
            <p14:sldId id="289"/>
            <p14:sldId id="286"/>
            <p14:sldId id="285"/>
            <p14:sldId id="358"/>
            <p14:sldId id="294"/>
            <p14:sldId id="296"/>
          </p14:sldIdLst>
        </p14:section>
        <p14:section name="Scheduling Algorithm" id="{F6FD81A4-7700-4090-9A82-E09C3609CC31}">
          <p14:sldIdLst>
            <p14:sldId id="348"/>
            <p14:sldId id="342"/>
            <p14:sldId id="322"/>
          </p14:sldIdLst>
        </p14:section>
        <p14:section name="Balancing Entities" id="{DDC053F2-5A0B-4E43-A66E-63847CF19EBE}">
          <p14:sldIdLst>
            <p14:sldId id="347"/>
            <p14:sldId id="317"/>
            <p14:sldId id="349"/>
            <p14:sldId id="326"/>
            <p14:sldId id="356"/>
          </p14:sldIdLst>
        </p14:section>
        <p14:section name="Performance Issues" id="{D9F92575-4284-4AC4-9E15-043ED9934B8E}">
          <p14:sldIdLst>
            <p14:sldId id="344"/>
            <p14:sldId id="306"/>
            <p14:sldId id="311"/>
            <p14:sldId id="327"/>
            <p14:sldId id="352"/>
            <p14:sldId id="353"/>
          </p14:sldIdLst>
        </p14:section>
        <p14:section name="Performance Results" id="{D0BA143F-DC41-4BE3-98BD-85B46A3AD2FA}">
          <p14:sldIdLst>
            <p14:sldId id="345"/>
            <p14:sldId id="338"/>
            <p14:sldId id="331"/>
            <p14:sldId id="335"/>
          </p14:sldIdLst>
        </p14:section>
        <p14:section name="Game Frame" id="{9A0DB457-9C8F-43E7-AE53-4440FFF797F3}">
          <p14:sldIdLst>
            <p14:sldId id="333"/>
            <p14:sldId id="334"/>
          </p14:sldIdLst>
        </p14:section>
        <p14:section name="Debug Tools" id="{499F39BE-4DCC-42BE-B167-7CA6AA1E8D0D}">
          <p14:sldIdLst>
            <p14:sldId id="346"/>
            <p14:sldId id="339"/>
          </p14:sldIdLst>
        </p14:section>
        <p14:section name="Conclusions" id="{BFAE90FC-7619-4E3E-8C1F-D250FF4E1224}">
          <p14:sldIdLst>
            <p14:sldId id="336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993300"/>
    <a:srgbClr val="FFCC00"/>
    <a:srgbClr val="CC6600"/>
    <a:srgbClr val="996633"/>
    <a:srgbClr val="FFCC99"/>
    <a:srgbClr val="CC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9" autoAdjust="0"/>
    <p:restoredTop sz="86957" autoAdjust="0"/>
  </p:normalViewPr>
  <p:slideViewPr>
    <p:cSldViewPr>
      <p:cViewPr varScale="1">
        <p:scale>
          <a:sx n="124" d="100"/>
          <a:sy n="124" d="100"/>
        </p:scale>
        <p:origin x="146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68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fld id="{B5B8EDBE-E71A-4485-AEB1-C3F3E4558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42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fld id="{1A971900-241C-4E4A-BC3F-064FFF168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3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80" charset="-128"/>
        <a:cs typeface="ヒラギノ角ゴ Pro W3" pitchFamily="8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56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Mention</a:t>
            </a:r>
            <a:r>
              <a:rPr lang="en-US" baseline="0" dirty="0" smtClean="0"/>
              <a:t> that Missile Launcher and Pistol cannot execute concurrently because they both may touch the Soldier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5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7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Mention</a:t>
            </a:r>
            <a:r>
              <a:rPr lang="en-US" baseline="0" dirty="0" smtClean="0"/>
              <a:t> this is a side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6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First we will add entities</a:t>
            </a:r>
            <a:r>
              <a:rPr lang="en-US" baseline="0" dirty="0" smtClean="0"/>
              <a:t> (both blue and green entities spawned, watch counters increase)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Then we will remove blue </a:t>
            </a:r>
            <a:r>
              <a:rPr lang="en-US" baseline="0" dirty="0" err="1" smtClean="0"/>
              <a:t>entitiex</a:t>
            </a:r>
            <a:r>
              <a:rPr lang="en-US" baseline="0" dirty="0" smtClean="0"/>
              <a:t> 2x (watch counters decrease, but quickly rebalance)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2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45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Game in slow motion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When box color changes entity is moved to other frame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Watch green</a:t>
            </a:r>
            <a:r>
              <a:rPr lang="en-US" baseline="0" dirty="0" smtClean="0"/>
              <a:t> boxes update 2x in quick succession to compensate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62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Mention</a:t>
            </a:r>
            <a:r>
              <a:rPr lang="en-US" baseline="0" dirty="0" smtClean="0"/>
              <a:t> that jump event pauses sequence for 1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0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93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5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Mention that other 3 CPUs don’t fit on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9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28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Game in slow motion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Watch visual mesh (representation state) lag behind white skeleton (entity state)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Mention</a:t>
            </a:r>
            <a:r>
              <a:rPr lang="en-US" baseline="0" dirty="0" smtClean="0"/>
              <a:t> this is the player model but forced to run at 15 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baseline="0" dirty="0" err="1" smtClean="0"/>
              <a:t>Explain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quickly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we </a:t>
            </a:r>
            <a:r>
              <a:rPr lang="nl-NL" baseline="0" dirty="0" err="1" smtClean="0"/>
              <a:t>considered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other</a:t>
            </a:r>
            <a:r>
              <a:rPr lang="nl-NL" baseline="0" dirty="0" smtClean="0"/>
              <a:t> approaches </a:t>
            </a:r>
            <a:r>
              <a:rPr lang="nl-NL" baseline="0" dirty="0" err="1" smtClean="0"/>
              <a:t>too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93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48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7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90550"/>
            <a:ext cx="8077200" cy="5334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200150"/>
            <a:ext cx="8077200" cy="3810000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1000"/>
              </a:spcBef>
              <a:buFont typeface="Arial"/>
              <a:buChar char="•"/>
              <a:defRPr sz="2000"/>
            </a:lvl1pPr>
            <a:lvl2pPr marL="742950" indent="-285750">
              <a:spcBef>
                <a:spcPts val="0"/>
              </a:spcBef>
              <a:buFont typeface="Arial"/>
              <a:buChar char="•"/>
              <a:defRPr sz="1800"/>
            </a:lvl2pPr>
            <a:lvl3pPr marL="1257300" indent="-342900">
              <a:spcBef>
                <a:spcPts val="0"/>
              </a:spcBef>
              <a:buFont typeface="Arial"/>
              <a:buChar char="•"/>
              <a:defRPr sz="1800"/>
            </a:lvl3pPr>
            <a:lvl4pPr marL="1657350" indent="-285750">
              <a:spcBef>
                <a:spcPts val="0"/>
              </a:spcBef>
              <a:buFont typeface="Arial"/>
              <a:buChar char="•"/>
              <a:defRPr sz="1800"/>
            </a:lvl4pPr>
            <a:lvl5pPr marL="2114550" indent="-285750">
              <a:spcBef>
                <a:spcPts val="0"/>
              </a:spcBef>
              <a:buFont typeface="Arial"/>
              <a:buChar char="•"/>
              <a:defRPr sz="18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90550"/>
            <a:ext cx="8077200" cy="5334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 smtClean="0"/>
              <a:t>Click</a:t>
            </a:r>
            <a:r>
              <a:rPr lang="en-US" dirty="0" smtClean="0"/>
              <a:t>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1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42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ヒラギノ角ゴ Pro W3" pitchFamily="80" charset="-128"/>
          <a:cs typeface="ヒラギノ角ゴ Pro W3" pitchFamily="8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800">
          <a:solidFill>
            <a:srgbClr val="000000"/>
          </a:solidFill>
          <a:latin typeface="+mn-lt"/>
          <a:ea typeface="ヒラギノ角ゴ Pro W3" pitchFamily="80" charset="-128"/>
          <a:cs typeface="ヒラギノ角ゴ Pro W3" pitchFamily="8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400">
          <a:solidFill>
            <a:srgbClr val="000000"/>
          </a:solidFill>
          <a:latin typeface="+mn-lt"/>
          <a:ea typeface="ヒラギノ角ゴ Pro W3" pitchFamily="45" charset="-128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000">
          <a:solidFill>
            <a:srgbClr val="000000"/>
          </a:solidFill>
          <a:latin typeface="+mn-lt"/>
          <a:ea typeface="ヒラギノ角ゴ Pro W3" pitchFamily="45" charset="-128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0000"/>
        <a:buFont typeface="Verdana" pitchFamily="34" charset="0"/>
        <a:buChar char="●"/>
        <a:defRPr baseline="0">
          <a:solidFill>
            <a:srgbClr val="000000"/>
          </a:solidFill>
          <a:latin typeface="+mn-lt"/>
          <a:ea typeface="ヒラギノ角ゴ Pro W3" pitchFamily="45" charset="-128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276350"/>
            <a:ext cx="7924800" cy="2286000"/>
          </a:xfrm>
          <a:prstGeom prst="rect">
            <a:avLst/>
          </a:prstGeom>
        </p:spPr>
        <p:txBody>
          <a:bodyPr/>
          <a:lstStyle/>
          <a:p>
            <a:r>
              <a:rPr lang="en-US" sz="3200" noProof="0" dirty="0" err="1">
                <a:solidFill>
                  <a:schemeClr val="tx1"/>
                </a:solidFill>
              </a:rPr>
              <a:t>Killzone</a:t>
            </a:r>
            <a:r>
              <a:rPr lang="en-US" sz="3200" noProof="0" dirty="0">
                <a:solidFill>
                  <a:schemeClr val="tx1"/>
                </a:solidFill>
              </a:rPr>
              <a:t> Shadow </a:t>
            </a:r>
            <a:r>
              <a:rPr lang="en-US" sz="3200" noProof="0" dirty="0" smtClean="0">
                <a:solidFill>
                  <a:schemeClr val="tx1"/>
                </a:solidFill>
              </a:rPr>
              <a:t>Fall: </a:t>
            </a:r>
            <a:br>
              <a:rPr lang="en-US" sz="3200" noProof="0" dirty="0" smtClean="0">
                <a:solidFill>
                  <a:schemeClr val="tx1"/>
                </a:solidFill>
              </a:rPr>
            </a:br>
            <a:r>
              <a:rPr lang="en-US" sz="3200" noProof="0" dirty="0" smtClean="0">
                <a:solidFill>
                  <a:schemeClr val="tx1"/>
                </a:solidFill>
              </a:rPr>
              <a:t>Threading </a:t>
            </a:r>
            <a:r>
              <a:rPr lang="en-US" sz="3200" noProof="0" dirty="0">
                <a:solidFill>
                  <a:schemeClr val="tx1"/>
                </a:solidFill>
              </a:rPr>
              <a:t>the Entity </a:t>
            </a:r>
            <a:r>
              <a:rPr lang="en-US" sz="3200" noProof="0" dirty="0" smtClean="0">
                <a:solidFill>
                  <a:schemeClr val="tx1"/>
                </a:solidFill>
              </a:rPr>
              <a:t/>
            </a:r>
            <a:br>
              <a:rPr lang="en-US" sz="3200" noProof="0" dirty="0" smtClean="0">
                <a:solidFill>
                  <a:schemeClr val="tx1"/>
                </a:solidFill>
              </a:rPr>
            </a:br>
            <a:r>
              <a:rPr lang="en-US" sz="3200" noProof="0" dirty="0" smtClean="0">
                <a:solidFill>
                  <a:schemeClr val="tx1"/>
                </a:solidFill>
              </a:rPr>
              <a:t>Update </a:t>
            </a:r>
            <a:r>
              <a:rPr lang="en-US" sz="3200" noProof="0" dirty="0">
                <a:solidFill>
                  <a:schemeClr val="tx1"/>
                </a:solidFill>
              </a:rPr>
              <a:t>on PS4</a:t>
            </a:r>
            <a:r>
              <a:rPr lang="en-US" sz="3200" noProof="0" dirty="0" smtClean="0">
                <a:solidFill>
                  <a:schemeClr val="tx1"/>
                </a:solidFill>
              </a:rPr>
              <a:t/>
            </a:r>
            <a:br>
              <a:rPr lang="en-US" sz="3200" noProof="0" dirty="0" smtClean="0">
                <a:solidFill>
                  <a:schemeClr val="tx1"/>
                </a:solidFill>
              </a:rPr>
            </a:br>
            <a:r>
              <a:rPr lang="en-US" sz="1600" noProof="0" dirty="0">
                <a:solidFill>
                  <a:schemeClr val="tx1"/>
                </a:solidFill>
              </a:rPr>
              <a:t/>
            </a:r>
            <a:br>
              <a:rPr lang="en-US" sz="1600" noProof="0" dirty="0">
                <a:solidFill>
                  <a:schemeClr val="tx1"/>
                </a:solidFill>
              </a:rPr>
            </a:br>
            <a:r>
              <a:rPr lang="en-US" sz="1600" b="1" noProof="0" dirty="0" smtClean="0">
                <a:solidFill>
                  <a:schemeClr val="tx1"/>
                </a:solidFill>
              </a:rPr>
              <a:t>Jorrit Rouwé</a:t>
            </a:r>
            <a:r>
              <a:rPr lang="en-US" sz="1600" noProof="0" dirty="0">
                <a:solidFill>
                  <a:schemeClr val="tx1"/>
                </a:solidFill>
              </a:rPr>
              <a:t/>
            </a:r>
            <a:br>
              <a:rPr lang="en-US" sz="1600" noProof="0" dirty="0">
                <a:solidFill>
                  <a:schemeClr val="tx1"/>
                </a:solidFill>
              </a:rPr>
            </a:br>
            <a:r>
              <a:rPr lang="en-US" sz="1600" noProof="0" dirty="0" smtClean="0">
                <a:solidFill>
                  <a:schemeClr val="tx1"/>
                </a:solidFill>
              </a:rPr>
              <a:t>Lead Game Tech, Guerrilla Games</a:t>
            </a:r>
            <a:endParaRPr lang="en-US" sz="14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4"/>
    </mc:Choice>
    <mc:Fallback xmlns="">
      <p:transition spd="slow" advTm="144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PS4: </a:t>
            </a:r>
            <a:r>
              <a:rPr lang="en-US" dirty="0"/>
              <a:t>1 Entity = 1 Job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0"/>
          </p:nvPr>
        </p:nvSpPr>
        <p:spPr>
          <a:xfrm>
            <a:off x="533400" y="3415451"/>
            <a:ext cx="8077200" cy="1594698"/>
          </a:xfrm>
        </p:spPr>
        <p:txBody>
          <a:bodyPr/>
          <a:lstStyle/>
          <a:p>
            <a:r>
              <a:rPr lang="en-US" dirty="0" smtClean="0"/>
              <a:t>No fibers</a:t>
            </a:r>
          </a:p>
          <a:p>
            <a:r>
              <a:rPr lang="en-US" dirty="0" smtClean="0"/>
              <a:t>Entity updates as a whole</a:t>
            </a:r>
          </a:p>
          <a:p>
            <a:r>
              <a:rPr lang="en-US" dirty="0" smtClean="0"/>
              <a:t>How to solve race conditions?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1087139"/>
            <a:ext cx="6629400" cy="2170411"/>
            <a:chOff x="1066800" y="1087139"/>
            <a:chExt cx="6629400" cy="217041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146532" y="1483223"/>
              <a:ext cx="6549668" cy="3899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097101" y="1483223"/>
              <a:ext cx="3770299" cy="389972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146532" y="2531114"/>
              <a:ext cx="6549668" cy="3899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146532" y="2014967"/>
              <a:ext cx="6549668" cy="3899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66800" y="2950633"/>
              <a:ext cx="914400" cy="30691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1813270" y="3136738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2" name="Rectangle 21"/>
            <p:cNvSpPr/>
            <p:nvPr/>
          </p:nvSpPr>
          <p:spPr>
            <a:xfrm>
              <a:off x="1219200" y="1536538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CPU 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19200" y="2057872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CPU 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219200" y="2587415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CPU 3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58749" y="1536538"/>
              <a:ext cx="1097280" cy="29912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Entity 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58749" y="2057872"/>
              <a:ext cx="1097280" cy="299120"/>
            </a:xfrm>
            <a:prstGeom prst="rect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Entity 2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58749" y="2570637"/>
              <a:ext cx="1097280" cy="29912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Entity 3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22601" y="1536538"/>
              <a:ext cx="1097280" cy="29912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Entity 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49003" y="1540087"/>
              <a:ext cx="1473598" cy="29912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kern="0" dirty="0" err="1" smtClean="0">
                  <a:solidFill>
                    <a:prstClr val="white"/>
                  </a:solidFill>
                  <a:latin typeface="+mn-lt"/>
                </a:rPr>
                <a:t>Animation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58590" y="2061830"/>
              <a:ext cx="1311785" cy="299120"/>
            </a:xfrm>
            <a:prstGeom prst="rect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Ray Cast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70375" y="2056610"/>
              <a:ext cx="1097280" cy="299120"/>
            </a:xfrm>
            <a:prstGeom prst="rect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Entity 2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943600" y="1799315"/>
              <a:ext cx="1676400" cy="1043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9" name="Rectangle 28"/>
            <p:cNvSpPr/>
            <p:nvPr/>
          </p:nvSpPr>
          <p:spPr>
            <a:xfrm>
              <a:off x="6590101" y="1502833"/>
              <a:ext cx="3810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33800" y="1087139"/>
              <a:ext cx="517316" cy="28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job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3954108" y="1328021"/>
              <a:ext cx="11660" cy="160725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83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2"/>
    </mc:Choice>
    <mc:Fallback xmlns="">
      <p:transition spd="slow" advTm="9623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noProof="0" dirty="0" smtClean="0"/>
              <a:t>Make update order explicit: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pPr indent="0">
              <a:buNone/>
            </a:pP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Strong Dependencies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1066800" y="1809750"/>
            <a:ext cx="6743700" cy="2057400"/>
            <a:chOff x="1333500" y="1962150"/>
            <a:chExt cx="6743700" cy="2057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229100" y="2782358"/>
              <a:ext cx="3848100" cy="49318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28800" y="3638550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</a:t>
              </a:r>
            </a:p>
          </p:txBody>
        </p:sp>
        <p:cxnSp>
          <p:nvCxnSpPr>
            <p:cNvPr id="22" name="Straight Arrow Connector 21"/>
            <p:cNvCxnSpPr>
              <a:stCxn id="21" idx="0"/>
              <a:endCxn id="27" idx="2"/>
            </p:cNvCxnSpPr>
            <p:nvPr/>
          </p:nvCxnSpPr>
          <p:spPr>
            <a:xfrm flipV="1">
              <a:off x="2286000" y="3223684"/>
              <a:ext cx="0" cy="41486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3" name="Straight Arrow Connector 22"/>
            <p:cNvCxnSpPr>
              <a:stCxn id="27" idx="0"/>
              <a:endCxn id="26" idx="2"/>
            </p:cNvCxnSpPr>
            <p:nvPr/>
          </p:nvCxnSpPr>
          <p:spPr>
            <a:xfrm flipV="1">
              <a:off x="2286000" y="2343150"/>
              <a:ext cx="0" cy="4953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30" name="Rectangle 29"/>
            <p:cNvSpPr/>
            <p:nvPr/>
          </p:nvSpPr>
          <p:spPr>
            <a:xfrm>
              <a:off x="7086600" y="2838450"/>
              <a:ext cx="914400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81600" y="2838450"/>
              <a:ext cx="19050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 Launcher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33500" y="2838450"/>
              <a:ext cx="1905000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 Launcher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67200" y="2840567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</a:t>
              </a: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3543300" y="2838450"/>
              <a:ext cx="381000" cy="381000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800" y="3275541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783667" y="3428999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6" name="Rectangle 25"/>
            <p:cNvSpPr/>
            <p:nvPr/>
          </p:nvSpPr>
          <p:spPr>
            <a:xfrm>
              <a:off x="1828800" y="1962150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396139" y="2358076"/>
              <a:ext cx="1269146" cy="4324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strong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dependency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4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1"/>
    </mc:Choice>
    <mc:Fallback xmlns="">
      <p:transition spd="slow" advTm="3077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3209926"/>
            <a:ext cx="8077200" cy="1800223"/>
          </a:xfrm>
        </p:spPr>
        <p:txBody>
          <a:bodyPr/>
          <a:lstStyle/>
          <a:p>
            <a:r>
              <a:rPr lang="en-US" noProof="0" dirty="0" smtClean="0"/>
              <a:t>No (indirect) dependency = no access</a:t>
            </a:r>
          </a:p>
          <a:p>
            <a:r>
              <a:rPr lang="en-US" noProof="0" dirty="0" smtClean="0"/>
              <a:t>Works two ways: Weapon can access Soldier too</a:t>
            </a:r>
          </a:p>
          <a:p>
            <a:r>
              <a:rPr lang="en-US" dirty="0"/>
              <a:t>Create dependency has 1 frame </a:t>
            </a:r>
            <a:r>
              <a:rPr lang="en-US" dirty="0" smtClean="0"/>
              <a:t>latency</a:t>
            </a:r>
            <a:endParaRPr lang="en-US" noProof="0" dirty="0" smtClean="0"/>
          </a:p>
          <a:p>
            <a:r>
              <a:rPr lang="en-US" dirty="0" smtClean="0"/>
              <a:t>Global systems need locks</a:t>
            </a:r>
            <a:endParaRPr lang="en-US" noProof="0" dirty="0" smtClean="0"/>
          </a:p>
          <a:p>
            <a:pPr indent="0">
              <a:buNone/>
            </a:pP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Non-dependent </a:t>
            </a:r>
            <a:r>
              <a:rPr lang="en-US" sz="2400" dirty="0" smtClean="0"/>
              <a:t>Entities can Execute Concurrently</a:t>
            </a:r>
            <a:endParaRPr lang="en-US" sz="2400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886976" y="1581150"/>
            <a:ext cx="7370048" cy="1371600"/>
            <a:chOff x="913341" y="2190750"/>
            <a:chExt cx="7370048" cy="13716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5029200" y="2747669"/>
              <a:ext cx="3254189" cy="4673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029200" y="2213185"/>
              <a:ext cx="3254189" cy="4673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cxnSp>
          <p:nvCxnSpPr>
            <p:cNvPr id="21" name="Straight Arrow Connector 20"/>
            <p:cNvCxnSpPr>
              <a:stCxn id="23" idx="0"/>
              <a:endCxn id="22" idx="2"/>
            </p:cNvCxnSpPr>
            <p:nvPr/>
          </p:nvCxnSpPr>
          <p:spPr>
            <a:xfrm flipV="1">
              <a:off x="1565275" y="2571750"/>
              <a:ext cx="0" cy="40957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2" name="Rectangle 21"/>
            <p:cNvSpPr/>
            <p:nvPr/>
          </p:nvSpPr>
          <p:spPr>
            <a:xfrm>
              <a:off x="1031875" y="219075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13341" y="2981326"/>
              <a:ext cx="1303867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Weapon1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4191000" y="2513014"/>
              <a:ext cx="381000" cy="381000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53000" y="3255433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621867" y="3408891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7" name="Straight Arrow Connector 26"/>
            <p:cNvCxnSpPr>
              <a:stCxn id="29" idx="0"/>
              <a:endCxn id="28" idx="2"/>
            </p:cNvCxnSpPr>
            <p:nvPr/>
          </p:nvCxnSpPr>
          <p:spPr>
            <a:xfrm flipV="1">
              <a:off x="3101976" y="2571750"/>
              <a:ext cx="0" cy="40957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8" name="Rectangle 27"/>
            <p:cNvSpPr/>
            <p:nvPr/>
          </p:nvSpPr>
          <p:spPr>
            <a:xfrm>
              <a:off x="2568576" y="219075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Soldier2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450042" y="2981326"/>
              <a:ext cx="1303867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Weapon2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029200" y="2827868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CPU 2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29200" y="2306105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CPU 1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59992" y="2269064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926792" y="2269064"/>
              <a:ext cx="1303867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Weapon1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59992" y="2796643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Soldier2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26792" y="2796643"/>
              <a:ext cx="1303867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Weapon2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9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71"/>
    </mc:Choice>
    <mc:Fallback xmlns="">
      <p:transition spd="slow" advTm="8547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4421036"/>
            <a:ext cx="8077200" cy="589113"/>
          </a:xfrm>
        </p:spPr>
        <p:txBody>
          <a:bodyPr/>
          <a:lstStyle/>
          <a:p>
            <a:r>
              <a:rPr lang="en-US" noProof="0" dirty="0" smtClean="0"/>
              <a:t>A few entities cause huge bottleneck</a:t>
            </a:r>
          </a:p>
          <a:p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What about this?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914400" y="1276350"/>
            <a:ext cx="6831106" cy="3044097"/>
            <a:chOff x="914400" y="1356453"/>
            <a:chExt cx="6831106" cy="3044097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562748" y="3626227"/>
              <a:ext cx="6182758" cy="4673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94417" y="4093633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15" name="Straight Arrow Connector 14"/>
            <p:cNvCxnSpPr>
              <a:stCxn id="17" idx="0"/>
              <a:endCxn id="16" idx="2"/>
            </p:cNvCxnSpPr>
            <p:nvPr/>
          </p:nvCxnSpPr>
          <p:spPr>
            <a:xfrm flipH="1" flipV="1">
              <a:off x="3742267" y="1737453"/>
              <a:ext cx="1" cy="40957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6" name="Rectangle 15"/>
            <p:cNvSpPr/>
            <p:nvPr/>
          </p:nvSpPr>
          <p:spPr>
            <a:xfrm>
              <a:off x="3208867" y="1356453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08868" y="2147029"/>
              <a:ext cx="1066800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Pistol1</a:t>
              </a:r>
            </a:p>
          </p:txBody>
        </p:sp>
        <p:cxnSp>
          <p:nvCxnSpPr>
            <p:cNvPr id="18" name="Straight Arrow Connector 17"/>
            <p:cNvCxnSpPr>
              <a:stCxn id="20" idx="0"/>
              <a:endCxn id="19" idx="2"/>
            </p:cNvCxnSpPr>
            <p:nvPr/>
          </p:nvCxnSpPr>
          <p:spPr>
            <a:xfrm flipH="1" flipV="1">
              <a:off x="5278968" y="1737453"/>
              <a:ext cx="1" cy="40957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" name="Rectangle 18"/>
            <p:cNvSpPr/>
            <p:nvPr/>
          </p:nvSpPr>
          <p:spPr>
            <a:xfrm>
              <a:off x="4745568" y="1356453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45569" y="2147029"/>
              <a:ext cx="1066800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Pistol2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3742267" y="2532263"/>
              <a:ext cx="533400" cy="531549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2" name="Straight Arrow Connector 21"/>
            <p:cNvCxnSpPr/>
            <p:nvPr/>
          </p:nvCxnSpPr>
          <p:spPr>
            <a:xfrm flipV="1">
              <a:off x="4627034" y="2509509"/>
              <a:ext cx="651934" cy="554303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3" name="Rectangle 22"/>
            <p:cNvSpPr/>
            <p:nvPr/>
          </p:nvSpPr>
          <p:spPr>
            <a:xfrm>
              <a:off x="3657600" y="3063812"/>
              <a:ext cx="1739900" cy="385234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 System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914400" y="3662206"/>
              <a:ext cx="381000" cy="381000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163284" y="4247091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31" name="Rectangle 30"/>
            <p:cNvSpPr/>
            <p:nvPr/>
          </p:nvSpPr>
          <p:spPr>
            <a:xfrm>
              <a:off x="1600200" y="3667267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Soldier1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67000" y="3667267"/>
              <a:ext cx="1303867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70867" y="3667267"/>
              <a:ext cx="1183781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154648" y="3667267"/>
              <a:ext cx="1069906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Pistol2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224554" y="3667267"/>
              <a:ext cx="1454130" cy="385234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6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9"/>
    </mc:Choice>
    <mc:Fallback xmlns="">
      <p:transition spd="slow" advTm="3863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Non-exclusive Dependencies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4231485"/>
            <a:ext cx="8077200" cy="778664"/>
          </a:xfrm>
        </p:spPr>
        <p:txBody>
          <a:bodyPr/>
          <a:lstStyle/>
          <a:p>
            <a:r>
              <a:rPr lang="en-US" noProof="0" dirty="0" smtClean="0"/>
              <a:t>Access to ‘Bullet System’ must be lock protected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381000" y="1733550"/>
            <a:ext cx="8333975" cy="2092593"/>
            <a:chOff x="533400" y="1428750"/>
            <a:chExt cx="8333975" cy="2092593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43383" y="2511361"/>
              <a:ext cx="4723992" cy="4673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143383" y="1967916"/>
              <a:ext cx="4723992" cy="4673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cxnSp>
          <p:nvCxnSpPr>
            <p:cNvPr id="15" name="Straight Arrow Connector 14"/>
            <p:cNvCxnSpPr>
              <a:stCxn id="17" idx="0"/>
              <a:endCxn id="16" idx="2"/>
            </p:cNvCxnSpPr>
            <p:nvPr/>
          </p:nvCxnSpPr>
          <p:spPr>
            <a:xfrm flipV="1">
              <a:off x="1068392" y="1809750"/>
              <a:ext cx="1591" cy="40957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6" name="Rectangle 15"/>
            <p:cNvSpPr/>
            <p:nvPr/>
          </p:nvSpPr>
          <p:spPr>
            <a:xfrm>
              <a:off x="536583" y="142875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Soldier1</a:t>
              </a:r>
            </a:p>
          </p:txBody>
        </p:sp>
        <p:cxnSp>
          <p:nvCxnSpPr>
            <p:cNvPr id="18" name="Straight Arrow Connector 17"/>
            <p:cNvCxnSpPr>
              <a:stCxn id="20" idx="0"/>
              <a:endCxn id="19" idx="2"/>
            </p:cNvCxnSpPr>
            <p:nvPr/>
          </p:nvCxnSpPr>
          <p:spPr>
            <a:xfrm flipV="1">
              <a:off x="2606684" y="1809750"/>
              <a:ext cx="0" cy="40957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" name="Rectangle 18"/>
            <p:cNvSpPr/>
            <p:nvPr/>
          </p:nvSpPr>
          <p:spPr>
            <a:xfrm>
              <a:off x="2073284" y="142875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Soldier2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1069983" y="2604560"/>
              <a:ext cx="533400" cy="531549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2" name="Straight Arrow Connector 21"/>
            <p:cNvCxnSpPr/>
            <p:nvPr/>
          </p:nvCxnSpPr>
          <p:spPr>
            <a:xfrm flipV="1">
              <a:off x="1954750" y="2581806"/>
              <a:ext cx="651934" cy="554303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3" name="Rectangle 22"/>
            <p:cNvSpPr/>
            <p:nvPr/>
          </p:nvSpPr>
          <p:spPr>
            <a:xfrm>
              <a:off x="985316" y="3136109"/>
              <a:ext cx="1739900" cy="385234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 System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55317" y="2773629"/>
              <a:ext cx="1513434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non-exclusive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3554969" y="2272776"/>
              <a:ext cx="381000" cy="381000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38600" y="3026833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4707467" y="3180291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8" name="Rectangle 27"/>
            <p:cNvSpPr/>
            <p:nvPr/>
          </p:nvSpPr>
          <p:spPr>
            <a:xfrm>
              <a:off x="4143384" y="2587630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CPU 2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43384" y="2065867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CPU 1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01152" y="2028826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67952" y="2028826"/>
              <a:ext cx="1303867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Pistol1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01151" y="2556405"/>
              <a:ext cx="1183781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84932" y="2556405"/>
              <a:ext cx="1069906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352251" y="2028826"/>
              <a:ext cx="1454130" cy="37465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 System</a:t>
              </a: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 flipH="1">
              <a:off x="7310513" y="1885950"/>
              <a:ext cx="0" cy="1188720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268481" y="3026833"/>
              <a:ext cx="1234068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Barrier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3400" y="2219326"/>
              <a:ext cx="1069984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73284" y="2219326"/>
              <a:ext cx="1066799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7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7"/>
    </mc:Choice>
    <mc:Fallback xmlns="">
      <p:transition spd="slow" advTm="3587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Weak Dependencies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2 tanks fire at each other:</a:t>
            </a:r>
            <a:endParaRPr lang="en-US" noProof="0" dirty="0" smtClean="0"/>
          </a:p>
          <a:p>
            <a:endParaRPr lang="en-US" dirty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Update order reversed when circular dependency occurs</a:t>
            </a:r>
          </a:p>
          <a:p>
            <a:r>
              <a:rPr lang="en-US" noProof="0" dirty="0" smtClean="0"/>
              <a:t>Not used very often (&lt; 10 per frame)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381000" y="1885950"/>
            <a:ext cx="8356387" cy="1628773"/>
            <a:chOff x="457200" y="1885950"/>
            <a:chExt cx="8356387" cy="1628773"/>
          </a:xfrm>
        </p:grpSpPr>
        <p:sp>
          <p:nvSpPr>
            <p:cNvPr id="49" name="Rectangle 48"/>
            <p:cNvSpPr/>
            <p:nvPr/>
          </p:nvSpPr>
          <p:spPr bwMode="auto">
            <a:xfrm>
              <a:off x="4724400" y="1885950"/>
              <a:ext cx="4089187" cy="48683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4734494" y="2635624"/>
              <a:ext cx="4079093" cy="4673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1219200" y="2343150"/>
              <a:ext cx="0" cy="4953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8" name="Right Arrow 27"/>
            <p:cNvSpPr/>
            <p:nvPr/>
          </p:nvSpPr>
          <p:spPr>
            <a:xfrm>
              <a:off x="4181862" y="2342223"/>
              <a:ext cx="381000" cy="381000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48200" y="3207806"/>
              <a:ext cx="914400" cy="30691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5317067" y="3361264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1" name="Straight Arrow Connector 30"/>
            <p:cNvCxnSpPr>
              <a:endCxn id="32" idx="2"/>
            </p:cNvCxnSpPr>
            <p:nvPr/>
          </p:nvCxnSpPr>
          <p:spPr>
            <a:xfrm flipV="1">
              <a:off x="3428511" y="2343150"/>
              <a:ext cx="0" cy="4953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35" name="Rectangle 34"/>
            <p:cNvSpPr/>
            <p:nvPr/>
          </p:nvSpPr>
          <p:spPr>
            <a:xfrm>
              <a:off x="2895111" y="2835274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Missile2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85311" y="2849032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Missile1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791644" y="1944160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72844" y="1944160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87244" y="1938869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06044" y="194416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800111" y="2678641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Tank2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781311" y="2678641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Tank1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686266" y="2681082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714511" y="2678641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Missile2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591300" y="2343149"/>
              <a:ext cx="4191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887862" y="2189691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weak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7200" y="2385868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strong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2000" y="1962150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Tank1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71311" y="1962150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Tank2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371111" y="2343150"/>
              <a:ext cx="1828800" cy="492124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4" name="Straight Arrow Connector 33"/>
            <p:cNvCxnSpPr/>
            <p:nvPr/>
          </p:nvCxnSpPr>
          <p:spPr>
            <a:xfrm flipH="1">
              <a:off x="1371600" y="2343150"/>
              <a:ext cx="1828800" cy="492124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5533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03"/>
    </mc:Choice>
    <mc:Fallback xmlns="">
      <p:transition spd="slow" advTm="10460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Non-updating Entities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Entity can skip updates (LOD)</a:t>
            </a:r>
          </a:p>
          <a:p>
            <a:r>
              <a:rPr lang="en-US" dirty="0" smtClean="0"/>
              <a:t>Entity </a:t>
            </a:r>
            <a:r>
              <a:rPr lang="en-US" dirty="0"/>
              <a:t>can update in other </a:t>
            </a:r>
            <a:r>
              <a:rPr lang="en-US" dirty="0" smtClean="0"/>
              <a:t>frame</a:t>
            </a:r>
          </a:p>
          <a:p>
            <a:endParaRPr lang="en-US" dirty="0"/>
          </a:p>
          <a:p>
            <a:endParaRPr lang="en-US" noProof="0" dirty="0" smtClean="0"/>
          </a:p>
          <a:p>
            <a:endParaRPr lang="en-US" dirty="0"/>
          </a:p>
          <a:p>
            <a:endParaRPr lang="en-US" noProof="0" dirty="0" smtClean="0"/>
          </a:p>
          <a:p>
            <a:endParaRPr lang="en-US" dirty="0"/>
          </a:p>
          <a:p>
            <a:r>
              <a:rPr lang="en-US" dirty="0" smtClean="0"/>
              <a:t>Do normal scheduling!</a:t>
            </a:r>
            <a:endParaRPr lang="en-US" noProof="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524000" y="2228850"/>
            <a:ext cx="5562600" cy="1790700"/>
            <a:chOff x="1524000" y="2059517"/>
            <a:chExt cx="5562600" cy="179070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4953000" y="2706158"/>
              <a:ext cx="2133600" cy="4953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29200" y="2764366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95600" y="3469217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Entity3</a:t>
              </a:r>
            </a:p>
          </p:txBody>
        </p:sp>
        <p:cxnSp>
          <p:nvCxnSpPr>
            <p:cNvPr id="17" name="Straight Arrow Connector 16"/>
            <p:cNvCxnSpPr>
              <a:stCxn id="16" idx="0"/>
              <a:endCxn id="20" idx="2"/>
            </p:cNvCxnSpPr>
            <p:nvPr/>
          </p:nvCxnSpPr>
          <p:spPr>
            <a:xfrm flipV="1">
              <a:off x="3352800" y="3147484"/>
              <a:ext cx="0" cy="321733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8" name="Straight Arrow Connector 17"/>
            <p:cNvCxnSpPr>
              <a:stCxn id="20" idx="0"/>
              <a:endCxn id="19" idx="2"/>
            </p:cNvCxnSpPr>
            <p:nvPr/>
          </p:nvCxnSpPr>
          <p:spPr>
            <a:xfrm flipV="1">
              <a:off x="3352800" y="2440517"/>
              <a:ext cx="0" cy="321733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" name="Rectangle 18"/>
            <p:cNvSpPr/>
            <p:nvPr/>
          </p:nvSpPr>
          <p:spPr>
            <a:xfrm>
              <a:off x="2895600" y="2059517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95600" y="2762250"/>
              <a:ext cx="914400" cy="385234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Entity2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43600" y="2762250"/>
              <a:ext cx="1066800" cy="383116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Entity3</a:t>
              </a: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4203700" y="2766483"/>
              <a:ext cx="381000" cy="381000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6800" y="3199340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545667" y="3352798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7" name="Rectangle 26"/>
            <p:cNvSpPr/>
            <p:nvPr/>
          </p:nvSpPr>
          <p:spPr>
            <a:xfrm>
              <a:off x="1524000" y="2811610"/>
              <a:ext cx="1407411" cy="28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not updating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40"/>
    </mc:Choice>
    <mc:Fallback xmlns="">
      <p:transition spd="slow" advTm="7034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Dependencies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87596171"/>
              </p:ext>
            </p:extLst>
          </p:nvPr>
        </p:nvGraphicFramePr>
        <p:xfrm>
          <a:off x="457200" y="1809750"/>
          <a:ext cx="8077200" cy="2494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08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Strong</a:t>
                      </a:r>
                    </a:p>
                    <a:p>
                      <a:r>
                        <a:rPr lang="en-US" b="0" dirty="0" smtClean="0"/>
                        <a:t>Exclusive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Weak</a:t>
                      </a:r>
                    </a:p>
                    <a:p>
                      <a:r>
                        <a:rPr lang="en-US" b="0" dirty="0" smtClean="0"/>
                        <a:t>Exclusive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Strong</a:t>
                      </a:r>
                    </a:p>
                    <a:p>
                      <a:r>
                        <a:rPr lang="en-US" b="0" dirty="0" smtClean="0"/>
                        <a:t>Non-excl.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Weak</a:t>
                      </a:r>
                    </a:p>
                    <a:p>
                      <a:r>
                        <a:rPr lang="en-US" b="0" dirty="0" smtClean="0"/>
                        <a:t>Non-excl.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Symbol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Two way access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Order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guaranteed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Allow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concurrency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+mn-lt"/>
                        </a:rPr>
                        <a:t>+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+mn-lt"/>
                        </a:rPr>
                        <a:t>+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  <a:latin typeface="+mn-lt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  <a:latin typeface="+mn-lt"/>
                        </a:rPr>
                        <a:t>++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Require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lock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3124200" y="2641112"/>
            <a:ext cx="121920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triangl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6" name="Straight Arrow Connector 5"/>
          <p:cNvCxnSpPr/>
          <p:nvPr/>
        </p:nvCxnSpPr>
        <p:spPr>
          <a:xfrm flipH="1">
            <a:off x="4495800" y="2641112"/>
            <a:ext cx="121920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ash"/>
            <a:headEnd type="triangl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 flipH="1" flipV="1">
            <a:off x="5867400" y="2641112"/>
            <a:ext cx="1219200" cy="683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triangl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" name="Straight Arrow Connector 7"/>
          <p:cNvCxnSpPr/>
          <p:nvPr/>
        </p:nvCxnSpPr>
        <p:spPr>
          <a:xfrm flipH="1">
            <a:off x="7239000" y="2647950"/>
            <a:ext cx="1219200" cy="1466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ysDash"/>
            <a:headEnd type="triangl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496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Referencing Entities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Dev build: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CheckedPtr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&lt;Entity&gt;</a:t>
            </a:r>
          </a:p>
          <a:p>
            <a:pPr lvl="1"/>
            <a:r>
              <a:rPr lang="en-US" dirty="0" smtClean="0"/>
              <a:t>Acts as normal pointer</a:t>
            </a:r>
          </a:p>
          <a:p>
            <a:pPr lvl="1"/>
            <a:r>
              <a:rPr lang="en-US" dirty="0" smtClean="0"/>
              <a:t>Check dependency on dereference</a:t>
            </a:r>
          </a:p>
          <a:p>
            <a:r>
              <a:rPr lang="en-US" dirty="0" smtClean="0"/>
              <a:t>Retail </a:t>
            </a:r>
            <a:r>
              <a:rPr lang="en-US" dirty="0"/>
              <a:t>build: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Entity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  <a:p>
            <a:pPr lvl="1"/>
            <a:r>
              <a:rPr lang="en-US" dirty="0" smtClean="0"/>
              <a:t>No overhead!</a:t>
            </a:r>
          </a:p>
          <a:p>
            <a:r>
              <a:rPr lang="en-US" dirty="0" smtClean="0"/>
              <a:t>Doesn’t catch everything</a:t>
            </a:r>
          </a:p>
          <a:p>
            <a:pPr lvl="1"/>
            <a:r>
              <a:rPr lang="en-US" dirty="0" smtClean="0"/>
              <a:t>Can use pointers to members</a:t>
            </a:r>
          </a:p>
          <a:p>
            <a:pPr lvl="1"/>
            <a:r>
              <a:rPr lang="en-US" dirty="0" smtClean="0"/>
              <a:t>Bugs were easy to find</a:t>
            </a:r>
          </a:p>
        </p:txBody>
      </p:sp>
    </p:spTree>
    <p:extLst>
      <p:ext uri="{BB962C8B-B14F-4D97-AF65-F5344CB8AC3E}">
        <p14:creationId xmlns:p14="http://schemas.microsoft.com/office/powerpoint/2010/main" val="24464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97"/>
    </mc:Choice>
    <mc:Fallback xmlns="">
      <p:transition spd="slow" advTm="9899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 smtClean="0"/>
              <a:t>Working with Entities without dependency</a:t>
            </a:r>
            <a:endParaRPr lang="en-US" sz="28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noProof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ThreadSafeEntityInterface</a:t>
            </a:r>
            <a:endParaRPr lang="en-US" noProof="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smtClean="0"/>
              <a:t>Mostly read </a:t>
            </a:r>
            <a:r>
              <a:rPr lang="en-US" dirty="0"/>
              <a:t>only</a:t>
            </a:r>
          </a:p>
          <a:p>
            <a:pPr lvl="1"/>
            <a:r>
              <a:rPr lang="en-US" dirty="0"/>
              <a:t>Often used state (name, type, position, …)</a:t>
            </a:r>
          </a:p>
          <a:p>
            <a:pPr lvl="1"/>
            <a:r>
              <a:rPr lang="en-US" noProof="0" dirty="0" err="1" smtClean="0"/>
              <a:t>Mutex</a:t>
            </a:r>
            <a:r>
              <a:rPr lang="en-US" noProof="0" dirty="0" smtClean="0"/>
              <a:t> per Entity</a:t>
            </a:r>
          </a:p>
          <a:p>
            <a:r>
              <a:rPr lang="en-US" noProof="0" dirty="0" smtClean="0"/>
              <a:t>Send message (expensive)</a:t>
            </a:r>
          </a:p>
          <a:p>
            <a:pPr lvl="1"/>
            <a:r>
              <a:rPr lang="en-US" dirty="0" smtClean="0"/>
              <a:t>Processed single threaded when no dependency</a:t>
            </a:r>
          </a:p>
          <a:p>
            <a:r>
              <a:rPr lang="en-US" noProof="0" dirty="0" smtClean="0"/>
              <a:t>Schedule single threaded callback (expensive)</a:t>
            </a:r>
          </a:p>
          <a:p>
            <a:pPr lvl="1"/>
            <a:r>
              <a:rPr lang="en-US" noProof="0" dirty="0" smtClean="0"/>
              <a:t>Everything can be accessed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77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10"/>
    </mc:Choice>
    <mc:Fallback xmlns="">
      <p:transition spd="slow" advTm="12281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Introduction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noProof="0" dirty="0" err="1" smtClean="0"/>
              <a:t>Killzone</a:t>
            </a:r>
            <a:r>
              <a:rPr lang="en-US" noProof="0" dirty="0" smtClean="0"/>
              <a:t> Shadow Fall is a First Person Shooter</a:t>
            </a:r>
          </a:p>
          <a:p>
            <a:r>
              <a:rPr lang="en-US" dirty="0"/>
              <a:t>PlayStation 4 launch title</a:t>
            </a:r>
          </a:p>
          <a:p>
            <a:r>
              <a:rPr lang="en-US" dirty="0"/>
              <a:t>In SP up to 60 characters @ 30 FPS</a:t>
            </a:r>
          </a:p>
          <a:p>
            <a:r>
              <a:rPr lang="en-US" dirty="0"/>
              <a:t>In MP up to 24 players @ 60 FPS</a:t>
            </a:r>
          </a:p>
          <a:p>
            <a:r>
              <a:rPr lang="en-US" dirty="0" smtClean="0"/>
              <a:t>Gameplay logic has lots of </a:t>
            </a:r>
          </a:p>
          <a:p>
            <a:pPr lvl="1"/>
            <a:r>
              <a:rPr lang="en-US" dirty="0" smtClean="0"/>
              <a:t>Branches</a:t>
            </a:r>
          </a:p>
          <a:p>
            <a:pPr lvl="1"/>
            <a:r>
              <a:rPr lang="en-US" dirty="0" smtClean="0"/>
              <a:t>Virtual functions</a:t>
            </a:r>
          </a:p>
          <a:p>
            <a:pPr lvl="1"/>
            <a:r>
              <a:rPr lang="en-US" dirty="0" smtClean="0"/>
              <a:t>Cache misses</a:t>
            </a:r>
          </a:p>
          <a:p>
            <a:r>
              <a:rPr lang="en-US" dirty="0" smtClean="0"/>
              <a:t>Not suitable for PS3 SPU’s but PS4 has 6 x86 cores</a:t>
            </a:r>
          </a:p>
        </p:txBody>
      </p:sp>
    </p:spTree>
    <p:extLst>
      <p:ext uri="{BB962C8B-B14F-4D97-AF65-F5344CB8AC3E}">
        <p14:creationId xmlns:p14="http://schemas.microsoft.com/office/powerpoint/2010/main" val="21502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6"/>
    </mc:Choice>
    <mc:Fallback xmlns="">
      <p:transition spd="slow" advTm="6340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Algorithm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64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"/>
    </mc:Choice>
    <mc:Fallback xmlns="">
      <p:transition spd="slow" advTm="404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Algorithm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0"/>
          </p:nvPr>
        </p:nvSpPr>
        <p:spPr>
          <a:xfrm>
            <a:off x="533400" y="3472462"/>
            <a:ext cx="8077200" cy="1537690"/>
          </a:xfrm>
        </p:spPr>
        <p:txBody>
          <a:bodyPr/>
          <a:lstStyle/>
          <a:p>
            <a:r>
              <a:rPr lang="en-US" dirty="0" smtClean="0"/>
              <a:t>Entities with exclusive dependencies merged to 1 job</a:t>
            </a:r>
          </a:p>
          <a:p>
            <a:pPr lvl="1"/>
            <a:r>
              <a:rPr lang="en-US" dirty="0" smtClean="0"/>
              <a:t>Dependencies determine sorting</a:t>
            </a:r>
          </a:p>
          <a:p>
            <a:r>
              <a:rPr lang="en-US" dirty="0" smtClean="0"/>
              <a:t>Non-exclusive dependencies become job dependencies</a:t>
            </a:r>
          </a:p>
          <a:p>
            <a:r>
              <a:rPr lang="en-US" b="1" dirty="0" smtClean="0"/>
              <a:t>Expensive jobs kicked first!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12583" y="1200150"/>
            <a:ext cx="8702817" cy="2215065"/>
            <a:chOff x="-43370" y="1271085"/>
            <a:chExt cx="8702817" cy="2215065"/>
          </a:xfrm>
        </p:grpSpPr>
        <p:sp>
          <p:nvSpPr>
            <p:cNvPr id="3" name="missile"/>
            <p:cNvSpPr/>
            <p:nvPr/>
          </p:nvSpPr>
          <p:spPr>
            <a:xfrm>
              <a:off x="685800" y="2497667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</a:t>
              </a:r>
            </a:p>
          </p:txBody>
        </p:sp>
        <p:sp>
          <p:nvSpPr>
            <p:cNvPr id="5" name="ml"/>
            <p:cNvSpPr/>
            <p:nvPr/>
          </p:nvSpPr>
          <p:spPr>
            <a:xfrm>
              <a:off x="190500" y="1885950"/>
              <a:ext cx="1905000" cy="385234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 Launcher</a:t>
              </a:r>
            </a:p>
          </p:txBody>
        </p:sp>
        <p:sp>
          <p:nvSpPr>
            <p:cNvPr id="11" name="tank"/>
            <p:cNvSpPr/>
            <p:nvPr/>
          </p:nvSpPr>
          <p:spPr>
            <a:xfrm>
              <a:off x="685800" y="3105150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</a:t>
              </a:r>
            </a:p>
          </p:txBody>
        </p:sp>
        <p:cxnSp>
          <p:nvCxnSpPr>
            <p:cNvPr id="12" name="tank dep"/>
            <p:cNvCxnSpPr>
              <a:stCxn id="11" idx="0"/>
              <a:endCxn id="3" idx="2"/>
            </p:cNvCxnSpPr>
            <p:nvPr/>
          </p:nvCxnSpPr>
          <p:spPr>
            <a:xfrm flipV="1">
              <a:off x="1143000" y="2878667"/>
              <a:ext cx="0" cy="226483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7" name="miss dep"/>
            <p:cNvCxnSpPr>
              <a:stCxn id="3" idx="0"/>
              <a:endCxn id="5" idx="2"/>
            </p:cNvCxnSpPr>
            <p:nvPr/>
          </p:nvCxnSpPr>
          <p:spPr>
            <a:xfrm flipV="1">
              <a:off x="1143000" y="2271184"/>
              <a:ext cx="0" cy="226483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1" name="bullet sys"/>
            <p:cNvSpPr/>
            <p:nvPr/>
          </p:nvSpPr>
          <p:spPr>
            <a:xfrm>
              <a:off x="2451100" y="2495550"/>
              <a:ext cx="1739900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 System</a:t>
              </a:r>
            </a:p>
          </p:txBody>
        </p:sp>
        <p:sp>
          <p:nvSpPr>
            <p:cNvPr id="22" name="pistol"/>
            <p:cNvSpPr/>
            <p:nvPr/>
          </p:nvSpPr>
          <p:spPr>
            <a:xfrm>
              <a:off x="2786058" y="1885950"/>
              <a:ext cx="1069984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</a:t>
              </a:r>
            </a:p>
          </p:txBody>
        </p:sp>
        <p:cxnSp>
          <p:nvCxnSpPr>
            <p:cNvPr id="20" name="bullet sys dep"/>
            <p:cNvCxnSpPr>
              <a:stCxn id="21" idx="0"/>
              <a:endCxn id="22" idx="2"/>
            </p:cNvCxnSpPr>
            <p:nvPr/>
          </p:nvCxnSpPr>
          <p:spPr>
            <a:xfrm flipV="1">
              <a:off x="3321050" y="2271184"/>
              <a:ext cx="0" cy="224366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" name="ml dep"/>
            <p:cNvCxnSpPr>
              <a:stCxn id="5" idx="0"/>
              <a:endCxn id="6" idx="2"/>
            </p:cNvCxnSpPr>
            <p:nvPr/>
          </p:nvCxnSpPr>
          <p:spPr>
            <a:xfrm flipV="1">
              <a:off x="1143000" y="1652085"/>
              <a:ext cx="1143000" cy="23386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4" name="pistol dep"/>
            <p:cNvCxnSpPr>
              <a:stCxn id="22" idx="0"/>
              <a:endCxn id="6" idx="2"/>
            </p:cNvCxnSpPr>
            <p:nvPr/>
          </p:nvCxnSpPr>
          <p:spPr>
            <a:xfrm flipH="1" flipV="1">
              <a:off x="2286000" y="1652085"/>
              <a:ext cx="1035050" cy="23386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6" name="soldier"/>
            <p:cNvSpPr/>
            <p:nvPr/>
          </p:nvSpPr>
          <p:spPr>
            <a:xfrm>
              <a:off x="1828800" y="1271085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</a:t>
              </a:r>
            </a:p>
          </p:txBody>
        </p:sp>
        <p:sp>
          <p:nvSpPr>
            <p:cNvPr id="34" name="missile"/>
            <p:cNvSpPr/>
            <p:nvPr/>
          </p:nvSpPr>
          <p:spPr>
            <a:xfrm>
              <a:off x="5723773" y="1720988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Missile</a:t>
              </a:r>
            </a:p>
          </p:txBody>
        </p:sp>
        <p:sp>
          <p:nvSpPr>
            <p:cNvPr id="36" name="tank"/>
            <p:cNvSpPr/>
            <p:nvPr/>
          </p:nvSpPr>
          <p:spPr>
            <a:xfrm>
              <a:off x="6638173" y="1719929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Tank</a:t>
              </a:r>
            </a:p>
          </p:txBody>
        </p:sp>
        <p:sp>
          <p:nvSpPr>
            <p:cNvPr id="38" name="bullet sys"/>
            <p:cNvSpPr/>
            <p:nvPr/>
          </p:nvSpPr>
          <p:spPr>
            <a:xfrm>
              <a:off x="5847577" y="2931679"/>
              <a:ext cx="1739900" cy="38523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 System</a:t>
              </a:r>
            </a:p>
          </p:txBody>
        </p:sp>
        <p:sp>
          <p:nvSpPr>
            <p:cNvPr id="39" name="pistol"/>
            <p:cNvSpPr/>
            <p:nvPr/>
          </p:nvSpPr>
          <p:spPr>
            <a:xfrm>
              <a:off x="7552573" y="1719929"/>
              <a:ext cx="1069984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Pistol</a:t>
              </a:r>
            </a:p>
          </p:txBody>
        </p:sp>
        <p:sp>
          <p:nvSpPr>
            <p:cNvPr id="42" name="soldier"/>
            <p:cNvSpPr/>
            <p:nvPr/>
          </p:nvSpPr>
          <p:spPr>
            <a:xfrm>
              <a:off x="4809373" y="1722047"/>
              <a:ext cx="9144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Soldier</a:t>
              </a: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774459" y="1428750"/>
              <a:ext cx="3884988" cy="714636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5812205" y="2635414"/>
              <a:ext cx="1805411" cy="713232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37949" y="1428750"/>
              <a:ext cx="3770307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Job1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791200" y="2636192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Job2</a:t>
              </a:r>
            </a:p>
          </p:txBody>
        </p:sp>
        <p:cxnSp>
          <p:nvCxnSpPr>
            <p:cNvPr id="53" name="miss dep"/>
            <p:cNvCxnSpPr>
              <a:stCxn id="44" idx="0"/>
              <a:endCxn id="43" idx="2"/>
            </p:cNvCxnSpPr>
            <p:nvPr/>
          </p:nvCxnSpPr>
          <p:spPr>
            <a:xfrm flipV="1">
              <a:off x="6714911" y="2143386"/>
              <a:ext cx="2042" cy="49202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54" name="pickup ml"/>
            <p:cNvSpPr/>
            <p:nvPr/>
          </p:nvSpPr>
          <p:spPr>
            <a:xfrm>
              <a:off x="6714911" y="2226889"/>
              <a:ext cx="1719143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job dependency</a:t>
              </a:r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4343400" y="2425808"/>
              <a:ext cx="381000" cy="381000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43370" y="1612494"/>
              <a:ext cx="1407411" cy="28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not updating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0270" y="2836689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weak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6088" y="2222540"/>
              <a:ext cx="1556818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solidFill>
                    <a:prstClr val="black"/>
                  </a:solidFill>
                  <a:latin typeface="Calibri"/>
                </a:rPr>
                <a:t>non-exclusive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78114" y="1511218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6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79"/>
    </mc:Choice>
    <mc:Fallback xmlns="">
      <p:transition spd="slow" advTm="16507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Algorithm – Edge Case</a:t>
            </a:r>
            <a:endParaRPr lang="en-US" dirty="0"/>
          </a:p>
        </p:txBody>
      </p:sp>
      <p:sp>
        <p:nvSpPr>
          <p:cNvPr id="54" name="Content Placeholder 53"/>
          <p:cNvSpPr>
            <a:spLocks noGrp="1"/>
          </p:cNvSpPr>
          <p:nvPr>
            <p:ph sz="quarter" idx="10"/>
          </p:nvPr>
        </p:nvSpPr>
        <p:spPr>
          <a:xfrm>
            <a:off x="533400" y="3867150"/>
            <a:ext cx="8077200" cy="1142999"/>
          </a:xfrm>
        </p:spPr>
        <p:txBody>
          <a:bodyPr/>
          <a:lstStyle/>
          <a:p>
            <a:r>
              <a:rPr lang="en-US" dirty="0" smtClean="0"/>
              <a:t>Non cyclic dependency becomes cyclic job dependency</a:t>
            </a:r>
          </a:p>
          <a:p>
            <a:r>
              <a:rPr lang="en-US" dirty="0" smtClean="0"/>
              <a:t>Job1 and Job2 need to be merged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810000" y="2373842"/>
            <a:ext cx="381000" cy="381000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8600" y="1873251"/>
            <a:ext cx="3364978" cy="1273929"/>
            <a:chOff x="228600" y="1873251"/>
            <a:chExt cx="3364978" cy="1273929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1231279" y="2251395"/>
              <a:ext cx="1146" cy="49573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5" name="Rectangle 4"/>
            <p:cNvSpPr/>
            <p:nvPr/>
          </p:nvSpPr>
          <p:spPr>
            <a:xfrm>
              <a:off x="724425" y="1879298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Entity1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034778" y="2236054"/>
              <a:ext cx="2055" cy="51032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0" name="Rectangle 9"/>
            <p:cNvSpPr/>
            <p:nvPr/>
          </p:nvSpPr>
          <p:spPr>
            <a:xfrm>
              <a:off x="2526778" y="1873251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Entity3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559594" y="2260298"/>
              <a:ext cx="1271984" cy="499835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2" name="Straight Arrow Connector 11"/>
            <p:cNvCxnSpPr/>
            <p:nvPr/>
          </p:nvCxnSpPr>
          <p:spPr>
            <a:xfrm flipH="1">
              <a:off x="1520362" y="2268009"/>
              <a:ext cx="1235016" cy="492124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3" name="Rectangle 12"/>
            <p:cNvSpPr/>
            <p:nvPr/>
          </p:nvSpPr>
          <p:spPr>
            <a:xfrm>
              <a:off x="2526778" y="2760133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Entity4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4425" y="276618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58645" y="2206511"/>
              <a:ext cx="1556818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solidFill>
                    <a:prstClr val="black"/>
                  </a:solidFill>
                  <a:latin typeface="Calibri"/>
                </a:rPr>
                <a:t>non-exclusive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8600" y="2324423"/>
              <a:ext cx="1088562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exclusive</a:t>
              </a:r>
            </a:p>
          </p:txBody>
        </p:sp>
      </p:grpSp>
      <p:grpSp>
        <p:nvGrpSpPr>
          <p:cNvPr id="16" name="correct"/>
          <p:cNvGrpSpPr/>
          <p:nvPr/>
        </p:nvGrpSpPr>
        <p:grpSpPr>
          <a:xfrm>
            <a:off x="4329131" y="2186253"/>
            <a:ext cx="4387584" cy="709973"/>
            <a:chOff x="4572000" y="1733550"/>
            <a:chExt cx="4387584" cy="709973"/>
          </a:xfrm>
        </p:grpSpPr>
        <p:sp>
          <p:nvSpPr>
            <p:cNvPr id="34" name="Rectangle 33"/>
            <p:cNvSpPr/>
            <p:nvPr/>
          </p:nvSpPr>
          <p:spPr>
            <a:xfrm>
              <a:off x="4649375" y="201089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Entity1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782413" y="200495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88232" y="1749921"/>
              <a:ext cx="4371352" cy="693602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13825" y="2006482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Entity3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41952" y="2002367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Entity4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572000" y="1733550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Job1</a:t>
              </a:r>
            </a:p>
          </p:txBody>
        </p:sp>
      </p:grpSp>
      <p:grpSp>
        <p:nvGrpSpPr>
          <p:cNvPr id="18" name="incorrect"/>
          <p:cNvGrpSpPr/>
          <p:nvPr/>
        </p:nvGrpSpPr>
        <p:grpSpPr>
          <a:xfrm>
            <a:off x="3757701" y="1733550"/>
            <a:ext cx="3808645" cy="1695354"/>
            <a:chOff x="3833901" y="1733550"/>
            <a:chExt cx="3808645" cy="1695354"/>
          </a:xfrm>
        </p:grpSpPr>
        <p:sp>
          <p:nvSpPr>
            <p:cNvPr id="33" name="pickup ml"/>
            <p:cNvSpPr/>
            <p:nvPr/>
          </p:nvSpPr>
          <p:spPr>
            <a:xfrm>
              <a:off x="5923403" y="2407380"/>
              <a:ext cx="1719143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job dependency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98314" y="2721887"/>
              <a:ext cx="2235722" cy="707017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649375" y="201089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16175" y="2004950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Entity2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88232" y="1749921"/>
              <a:ext cx="2235722" cy="677085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59457" y="2999673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Entity3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26257" y="2993823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Entity4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572000" y="1733550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Job1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82082" y="2707311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Job2</a:t>
              </a:r>
            </a:p>
          </p:txBody>
        </p:sp>
        <p:cxnSp>
          <p:nvCxnSpPr>
            <p:cNvPr id="50" name="miss dep"/>
            <p:cNvCxnSpPr/>
            <p:nvPr/>
          </p:nvCxnSpPr>
          <p:spPr>
            <a:xfrm flipV="1">
              <a:off x="5534903" y="2427006"/>
              <a:ext cx="4715" cy="27345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1" name="miss dep"/>
            <p:cNvCxnSpPr/>
            <p:nvPr/>
          </p:nvCxnSpPr>
          <p:spPr>
            <a:xfrm flipH="1">
              <a:off x="5866787" y="2415410"/>
              <a:ext cx="7856" cy="295083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7" name="Cross 16"/>
            <p:cNvSpPr/>
            <p:nvPr/>
          </p:nvSpPr>
          <p:spPr bwMode="auto">
            <a:xfrm rot="19030165">
              <a:off x="3833901" y="2344569"/>
              <a:ext cx="457200" cy="457200"/>
            </a:xfrm>
            <a:prstGeom prst="plus">
              <a:avLst>
                <a:gd name="adj" fmla="val 46422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9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89"/>
    </mc:Choice>
    <mc:Fallback xmlns="">
      <p:transition spd="slow" advTm="7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Entities Across Frames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64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7"/>
    </mc:Choice>
    <mc:Fallback xmlns="">
      <p:transition spd="slow" advTm="811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Entities Across 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Prevent all 15 Hz entities from updating in same frame</a:t>
            </a:r>
          </a:p>
          <a:p>
            <a:r>
              <a:rPr lang="en-US" dirty="0" smtClean="0"/>
              <a:t>Entity can move to other frame</a:t>
            </a:r>
            <a:endParaRPr lang="en-US" dirty="0"/>
          </a:p>
          <a:p>
            <a:pPr lvl="1"/>
            <a:r>
              <a:rPr lang="en-US" dirty="0"/>
              <a:t>Smaller delta time for 1 update</a:t>
            </a:r>
          </a:p>
          <a:p>
            <a:r>
              <a:rPr lang="en-US" dirty="0" smtClean="0"/>
              <a:t>Keep parent-child linked entities together</a:t>
            </a:r>
          </a:p>
          <a:p>
            <a:pPr lvl="1"/>
            <a:r>
              <a:rPr lang="en-US" dirty="0" smtClean="0"/>
              <a:t>Weapon of soldier</a:t>
            </a:r>
          </a:p>
          <a:p>
            <a:pPr lvl="1"/>
            <a:r>
              <a:rPr lang="en-US" dirty="0" smtClean="0"/>
              <a:t>Soldier on mounted gun</a:t>
            </a:r>
          </a:p>
          <a:p>
            <a:pPr lvl="1"/>
            <a:r>
              <a:rPr lang="en-US" dirty="0" smtClean="0"/>
              <a:t>Locked close combat</a:t>
            </a:r>
          </a:p>
        </p:txBody>
      </p:sp>
    </p:spTree>
    <p:extLst>
      <p:ext uri="{BB962C8B-B14F-4D97-AF65-F5344CB8AC3E}">
        <p14:creationId xmlns:p14="http://schemas.microsoft.com/office/powerpoint/2010/main" val="38441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82"/>
    </mc:Choice>
    <mc:Fallback xmlns="">
      <p:transition spd="slow" advTm="11278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</a:t>
            </a:r>
            <a:r>
              <a:rPr lang="en-US" dirty="0" smtClean="0"/>
              <a:t>Entities – In Action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769"/>
            <a:ext cx="9143999" cy="3773423"/>
          </a:xfrm>
          <a:prstGeom prst="rect">
            <a:avLst/>
          </a:prstGeom>
        </p:spPr>
      </p:pic>
      <p:grpSp>
        <p:nvGrpSpPr>
          <p:cNvPr id="8" name="time even"/>
          <p:cNvGrpSpPr/>
          <p:nvPr/>
        </p:nvGrpSpPr>
        <p:grpSpPr>
          <a:xfrm>
            <a:off x="3880438" y="1252498"/>
            <a:ext cx="2444162" cy="1217128"/>
            <a:chOff x="299807" y="2155263"/>
            <a:chExt cx="2444162" cy="1217128"/>
          </a:xfrm>
        </p:grpSpPr>
        <p:sp>
          <p:nvSpPr>
            <p:cNvPr id="9" name="Rectangle 8"/>
            <p:cNvSpPr/>
            <p:nvPr/>
          </p:nvSpPr>
          <p:spPr>
            <a:xfrm>
              <a:off x="299807" y="2484237"/>
              <a:ext cx="2444162" cy="888154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latin typeface="+mn-lt"/>
                </a:rPr>
                <a:t>Time in even frame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latin typeface="+mn-lt"/>
                </a:rPr>
                <a:t>(sum across cores, running average)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299807" y="2155263"/>
              <a:ext cx="1383126" cy="291994"/>
            </a:xfrm>
            <a:prstGeom prst="roundRect">
              <a:avLst/>
            </a:prstGeom>
            <a:noFill/>
            <a:ln cmpd="sng"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11" name="time odd"/>
          <p:cNvGrpSpPr/>
          <p:nvPr/>
        </p:nvGrpSpPr>
        <p:grpSpPr>
          <a:xfrm>
            <a:off x="3880438" y="1504950"/>
            <a:ext cx="2367962" cy="964676"/>
            <a:chOff x="299807" y="2155263"/>
            <a:chExt cx="2367962" cy="964676"/>
          </a:xfrm>
        </p:grpSpPr>
        <p:sp>
          <p:nvSpPr>
            <p:cNvPr id="12" name="Rectangle 11"/>
            <p:cNvSpPr/>
            <p:nvPr/>
          </p:nvSpPr>
          <p:spPr>
            <a:xfrm>
              <a:off x="299807" y="2480663"/>
              <a:ext cx="2367962" cy="639276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latin typeface="+mn-lt"/>
                </a:rPr>
                <a:t>Time in odd frame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(should be equal)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299807" y="2155263"/>
              <a:ext cx="1383126" cy="291994"/>
            </a:xfrm>
            <a:prstGeom prst="roundRect">
              <a:avLst/>
            </a:prstGeom>
            <a:noFill/>
            <a:ln cmpd="sng"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14" name="update even"/>
          <p:cNvGrpSpPr/>
          <p:nvPr/>
        </p:nvGrpSpPr>
        <p:grpSpPr>
          <a:xfrm>
            <a:off x="5301343" y="2647950"/>
            <a:ext cx="2394857" cy="1159655"/>
            <a:chOff x="299807" y="2155263"/>
            <a:chExt cx="2394857" cy="1159655"/>
          </a:xfrm>
        </p:grpSpPr>
        <p:sp>
          <p:nvSpPr>
            <p:cNvPr id="15" name="Rectangle 14"/>
            <p:cNvSpPr/>
            <p:nvPr/>
          </p:nvSpPr>
          <p:spPr>
            <a:xfrm>
              <a:off x="299807" y="2691717"/>
              <a:ext cx="2394857" cy="623201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latin typeface="+mn-lt"/>
                </a:rPr>
                <a:t>Civilian @ 15Hz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update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 even frame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299807" y="2155263"/>
              <a:ext cx="337457" cy="519799"/>
            </a:xfrm>
            <a:prstGeom prst="roundRect">
              <a:avLst/>
            </a:prstGeom>
            <a:noFill/>
            <a:ln cmpd="sng"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17" name="update odd"/>
          <p:cNvGrpSpPr/>
          <p:nvPr/>
        </p:nvGrpSpPr>
        <p:grpSpPr>
          <a:xfrm>
            <a:off x="3048000" y="3303977"/>
            <a:ext cx="2253343" cy="1159655"/>
            <a:chOff x="299807" y="2155263"/>
            <a:chExt cx="2253343" cy="1159655"/>
          </a:xfrm>
        </p:grpSpPr>
        <p:sp>
          <p:nvSpPr>
            <p:cNvPr id="18" name="Rectangle 17"/>
            <p:cNvSpPr/>
            <p:nvPr/>
          </p:nvSpPr>
          <p:spPr>
            <a:xfrm>
              <a:off x="299807" y="2691717"/>
              <a:ext cx="2253343" cy="623201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latin typeface="+mn-lt"/>
                </a:rPr>
                <a:t>Civilian @ 15Hz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update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 odd frame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299807" y="2155263"/>
              <a:ext cx="457200" cy="519799"/>
            </a:xfrm>
            <a:prstGeom prst="roundRect">
              <a:avLst/>
            </a:prstGeom>
            <a:noFill/>
            <a:ln cmpd="sng"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20" name="flash"/>
          <p:cNvGrpSpPr/>
          <p:nvPr/>
        </p:nvGrpSpPr>
        <p:grpSpPr>
          <a:xfrm>
            <a:off x="3986094" y="3628896"/>
            <a:ext cx="3329106" cy="909659"/>
            <a:chOff x="299807" y="2155263"/>
            <a:chExt cx="3329106" cy="909659"/>
          </a:xfrm>
        </p:grpSpPr>
        <p:sp>
          <p:nvSpPr>
            <p:cNvPr id="21" name="Rectangle 20"/>
            <p:cNvSpPr/>
            <p:nvPr/>
          </p:nvSpPr>
          <p:spPr>
            <a:xfrm>
              <a:off x="299807" y="2691718"/>
              <a:ext cx="3329106" cy="373204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latin typeface="+mn-lt"/>
                </a:rPr>
                <a:t>Flash on switch odd / even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99807" y="2155263"/>
              <a:ext cx="377155" cy="519799"/>
            </a:xfrm>
            <a:prstGeom prst="roundRect">
              <a:avLst/>
            </a:prstGeom>
            <a:noFill/>
            <a:ln cmpd="sng"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24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56"/>
    </mc:Choice>
    <mc:Fallback xmlns="">
      <p:transition spd="slow" advTm="7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ntity Balanc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3"/>
    </mc:Choice>
    <mc:Fallback xmlns="">
      <p:transition spd="slow" advTm="5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" objId="7"/>
        <p14:stopEvt time="49124" objId="7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tity Balancing Interpo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Issues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64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4"/>
    </mc:Choice>
    <mc:Fallback xmlns="">
      <p:transition spd="slow" advTm="797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Performance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Memory allocation </a:t>
            </a:r>
            <a:r>
              <a:rPr lang="en-US" dirty="0" err="1" smtClean="0"/>
              <a:t>mutex</a:t>
            </a:r>
            <a:endParaRPr lang="en-US" dirty="0" smtClean="0"/>
          </a:p>
          <a:p>
            <a:pPr lvl="1"/>
            <a:r>
              <a:rPr lang="en-US" dirty="0" smtClean="0"/>
              <a:t>Eliminated many dynamic allocations</a:t>
            </a:r>
          </a:p>
          <a:p>
            <a:pPr lvl="1"/>
            <a:r>
              <a:rPr lang="en-US" dirty="0" smtClean="0"/>
              <a:t>Use stack allocator</a:t>
            </a:r>
          </a:p>
          <a:p>
            <a:r>
              <a:rPr lang="en-US" dirty="0" smtClean="0"/>
              <a:t>Locking physics world</a:t>
            </a:r>
          </a:p>
          <a:p>
            <a:pPr lvl="1"/>
            <a:r>
              <a:rPr lang="en-US" dirty="0" smtClean="0"/>
              <a:t>R/W </a:t>
            </a:r>
            <a:r>
              <a:rPr lang="en-US" dirty="0" err="1" smtClean="0"/>
              <a:t>mutex</a:t>
            </a:r>
            <a:r>
              <a:rPr lang="en-US" dirty="0" smtClean="0"/>
              <a:t> for main simulation world</a:t>
            </a:r>
          </a:p>
          <a:p>
            <a:pPr lvl="1"/>
            <a:r>
              <a:rPr lang="en-US" dirty="0" smtClean="0"/>
              <a:t>Second ‘bullet collision’ </a:t>
            </a:r>
            <a:r>
              <a:rPr lang="en-US" dirty="0" err="1" smtClean="0"/>
              <a:t>broadphase</a:t>
            </a:r>
            <a:r>
              <a:rPr lang="en-US" dirty="0" smtClean="0"/>
              <a:t> + lock</a:t>
            </a:r>
          </a:p>
          <a:p>
            <a:r>
              <a:rPr lang="en-US" dirty="0" smtClean="0"/>
              <a:t>Large groups of dependent entities</a:t>
            </a:r>
          </a:p>
          <a:p>
            <a:r>
              <a:rPr lang="en-US" dirty="0" smtClean="0"/>
              <a:t>Player update very expensive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00"/>
    </mc:Choice>
    <mc:Fallback xmlns="">
      <p:transition spd="slow" advTm="1657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What do we cover?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noProof="0" dirty="0" smtClean="0"/>
              <a:t>What is an Entity?</a:t>
            </a:r>
          </a:p>
          <a:p>
            <a:r>
              <a:rPr lang="en-US" noProof="0" dirty="0" smtClean="0"/>
              <a:t>What we did on PS3</a:t>
            </a:r>
          </a:p>
          <a:p>
            <a:r>
              <a:rPr lang="en-US" dirty="0" smtClean="0"/>
              <a:t>Multi threading on PS4</a:t>
            </a:r>
          </a:p>
          <a:p>
            <a:r>
              <a:rPr lang="en-US" dirty="0" smtClean="0"/>
              <a:t>Balancing Entities across frames</a:t>
            </a:r>
          </a:p>
          <a:p>
            <a:r>
              <a:rPr lang="en-US" dirty="0" smtClean="0"/>
              <a:t>Performance issues found</a:t>
            </a:r>
          </a:p>
          <a:p>
            <a:r>
              <a:rPr lang="en-US" dirty="0" smtClean="0"/>
              <a:t>Performance results achieved</a:t>
            </a:r>
          </a:p>
          <a:p>
            <a:r>
              <a:rPr lang="en-US" dirty="0" smtClean="0"/>
              <a:t>Debug tools</a:t>
            </a:r>
          </a:p>
          <a:p>
            <a:pPr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26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8"/>
    </mc:Choice>
    <mc:Fallback xmlns="">
      <p:transition spd="slow" advTm="2884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 Scene - Problem</a:t>
            </a:r>
            <a:endParaRPr lang="en-US" dirty="0"/>
          </a:p>
        </p:txBody>
      </p:sp>
      <p:sp>
        <p:nvSpPr>
          <p:cNvPr id="60" name="Content Placeholder 59"/>
          <p:cNvSpPr>
            <a:spLocks noGrp="1"/>
          </p:cNvSpPr>
          <p:nvPr>
            <p:ph sz="quarter" idx="10"/>
          </p:nvPr>
        </p:nvSpPr>
        <p:spPr>
          <a:xfrm>
            <a:off x="533400" y="3486150"/>
            <a:ext cx="8077200" cy="1524000"/>
          </a:xfrm>
        </p:spPr>
        <p:txBody>
          <a:bodyPr/>
          <a:lstStyle/>
          <a:p>
            <a:r>
              <a:rPr lang="en-US" dirty="0" smtClean="0"/>
              <a:t>Cut scene </a:t>
            </a:r>
            <a:r>
              <a:rPr lang="en-US" b="1" dirty="0" smtClean="0"/>
              <a:t>entity</a:t>
            </a:r>
            <a:r>
              <a:rPr lang="en-US" dirty="0" smtClean="0"/>
              <a:t> requires dependencies</a:t>
            </a:r>
          </a:p>
          <a:p>
            <a:r>
              <a:rPr lang="en-US" dirty="0" smtClean="0"/>
              <a:t>10+ characters in cut scene creates huge job!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600200" y="1657350"/>
            <a:ext cx="5648972" cy="1415368"/>
            <a:chOff x="1564411" y="1516634"/>
            <a:chExt cx="5648972" cy="1415368"/>
          </a:xfrm>
        </p:grpSpPr>
        <p:cxnSp>
          <p:nvCxnSpPr>
            <p:cNvPr id="5" name="Straight Arrow Connector 4"/>
            <p:cNvCxnSpPr>
              <a:stCxn id="6" idx="0"/>
              <a:endCxn id="13" idx="2"/>
            </p:cNvCxnSpPr>
            <p:nvPr/>
          </p:nvCxnSpPr>
          <p:spPr>
            <a:xfrm rot="5400000" flipH="1" flipV="1">
              <a:off x="2883868" y="1115811"/>
              <a:ext cx="649134" cy="2221248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6" name="Rectangle 5"/>
            <p:cNvSpPr/>
            <p:nvPr/>
          </p:nvSpPr>
          <p:spPr>
            <a:xfrm>
              <a:off x="1564411" y="2551002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Civilian 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33800" y="1516634"/>
              <a:ext cx="1170517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 Scene</a:t>
              </a:r>
            </a:p>
          </p:txBody>
        </p:sp>
        <p:cxnSp>
          <p:nvCxnSpPr>
            <p:cNvPr id="44" name="Straight Arrow Connector 43"/>
            <p:cNvCxnSpPr>
              <a:stCxn id="45" idx="0"/>
              <a:endCxn id="13" idx="2"/>
            </p:cNvCxnSpPr>
            <p:nvPr/>
          </p:nvCxnSpPr>
          <p:spPr>
            <a:xfrm rot="5400000" flipH="1" flipV="1">
              <a:off x="3622163" y="1854107"/>
              <a:ext cx="649134" cy="744657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Rectangle 44"/>
            <p:cNvSpPr/>
            <p:nvPr/>
          </p:nvSpPr>
          <p:spPr>
            <a:xfrm>
              <a:off x="3041002" y="2551002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Civilian 2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517593" y="2551002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Player</a:t>
              </a:r>
            </a:p>
          </p:txBody>
        </p:sp>
        <p:cxnSp>
          <p:nvCxnSpPr>
            <p:cNvPr id="57" name="Straight Arrow Connector 56"/>
            <p:cNvCxnSpPr>
              <a:stCxn id="56" idx="0"/>
              <a:endCxn id="13" idx="2"/>
            </p:cNvCxnSpPr>
            <p:nvPr/>
          </p:nvCxnSpPr>
          <p:spPr>
            <a:xfrm rot="16200000" flipV="1">
              <a:off x="4360459" y="1860468"/>
              <a:ext cx="649134" cy="731934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5994183" y="2551002"/>
              <a:ext cx="12192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</a:t>
              </a:r>
            </a:p>
          </p:txBody>
        </p:sp>
        <p:cxnSp>
          <p:nvCxnSpPr>
            <p:cNvPr id="22" name="Straight Arrow Connector 21"/>
            <p:cNvCxnSpPr>
              <a:stCxn id="21" idx="0"/>
              <a:endCxn id="13" idx="2"/>
            </p:cNvCxnSpPr>
            <p:nvPr/>
          </p:nvCxnSpPr>
          <p:spPr>
            <a:xfrm rot="16200000" flipV="1">
              <a:off x="5136854" y="1084073"/>
              <a:ext cx="649134" cy="2284724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Arrow Connector 24"/>
            <p:cNvCxnSpPr>
              <a:stCxn id="21" idx="1"/>
              <a:endCxn id="56" idx="3"/>
            </p:cNvCxnSpPr>
            <p:nvPr/>
          </p:nvCxnSpPr>
          <p:spPr>
            <a:xfrm flipH="1">
              <a:off x="5584393" y="2741502"/>
              <a:ext cx="40979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2557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4"/>
    </mc:Choice>
    <mc:Fallback xmlns="">
      <p:transition spd="slow" advTm="3394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 Scene - Solution</a:t>
            </a:r>
            <a:endParaRPr lang="en-US" dirty="0"/>
          </a:p>
        </p:txBody>
      </p:sp>
      <p:sp>
        <p:nvSpPr>
          <p:cNvPr id="60" name="Content Placeholder 59"/>
          <p:cNvSpPr>
            <a:spLocks noGrp="1"/>
          </p:cNvSpPr>
          <p:nvPr>
            <p:ph sz="quarter" idx="10"/>
          </p:nvPr>
        </p:nvSpPr>
        <p:spPr>
          <a:xfrm>
            <a:off x="533400" y="3367921"/>
            <a:ext cx="8077200" cy="1596575"/>
          </a:xfrm>
        </p:spPr>
        <p:txBody>
          <a:bodyPr/>
          <a:lstStyle/>
          <a:p>
            <a:r>
              <a:rPr lang="en-US" dirty="0" smtClean="0"/>
              <a:t>Create sub cut scenes for non-interacting entities</a:t>
            </a:r>
          </a:p>
          <a:p>
            <a:r>
              <a:rPr lang="en-US" dirty="0" smtClean="0"/>
              <a:t>Master cut scene determines time and flow</a:t>
            </a:r>
          </a:p>
          <a:p>
            <a:r>
              <a:rPr lang="en-US" dirty="0" smtClean="0"/>
              <a:t>Scan 1 frame ahead in timeline to create dependency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4519" y="1390994"/>
            <a:ext cx="7020281" cy="1714156"/>
            <a:chOff x="1555080" y="1200310"/>
            <a:chExt cx="7020281" cy="1714156"/>
          </a:xfrm>
        </p:grpSpPr>
        <p:cxnSp>
          <p:nvCxnSpPr>
            <p:cNvPr id="57" name="Straight Arrow Connector 56"/>
            <p:cNvCxnSpPr>
              <a:stCxn id="56" idx="0"/>
            </p:cNvCxnSpPr>
            <p:nvPr/>
          </p:nvCxnSpPr>
          <p:spPr>
            <a:xfrm flipV="1">
              <a:off x="6254123" y="2247881"/>
              <a:ext cx="0" cy="26363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" name="Straight Arrow Connector 4"/>
            <p:cNvCxnSpPr>
              <a:stCxn id="6" idx="0"/>
              <a:endCxn id="27" idx="2"/>
            </p:cNvCxnSpPr>
            <p:nvPr/>
          </p:nvCxnSpPr>
          <p:spPr>
            <a:xfrm flipH="1" flipV="1">
              <a:off x="2439008" y="2270695"/>
              <a:ext cx="3899" cy="26277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6" name="Rectangle 5"/>
            <p:cNvSpPr/>
            <p:nvPr/>
          </p:nvSpPr>
          <p:spPr>
            <a:xfrm>
              <a:off x="1909507" y="2533466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Civilian 1</a:t>
              </a:r>
            </a:p>
          </p:txBody>
        </p:sp>
        <p:cxnSp>
          <p:nvCxnSpPr>
            <p:cNvPr id="11" name="Straight Arrow Connector 10"/>
            <p:cNvCxnSpPr>
              <a:stCxn id="27" idx="0"/>
              <a:endCxn id="13" idx="1"/>
            </p:cNvCxnSpPr>
            <p:nvPr/>
          </p:nvCxnSpPr>
          <p:spPr>
            <a:xfrm flipV="1">
              <a:off x="2439008" y="1392927"/>
              <a:ext cx="1370992" cy="492534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2" name="Straight Arrow Connector 11"/>
            <p:cNvCxnSpPr/>
            <p:nvPr/>
          </p:nvCxnSpPr>
          <p:spPr>
            <a:xfrm flipV="1">
              <a:off x="4362445" y="1585544"/>
              <a:ext cx="1" cy="299917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3" name="Rectangle 12"/>
            <p:cNvSpPr/>
            <p:nvPr/>
          </p:nvSpPr>
          <p:spPr>
            <a:xfrm>
              <a:off x="3810000" y="1200310"/>
              <a:ext cx="1170517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 Scene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83259" y="1330037"/>
              <a:ext cx="1513434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non-exclusive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55080" y="1885461"/>
              <a:ext cx="1767855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 Cut Scene 1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63300" y="1885950"/>
              <a:ext cx="1767855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 Cut Scene 2</a:t>
              </a:r>
            </a:p>
          </p:txBody>
        </p:sp>
        <p:cxnSp>
          <p:nvCxnSpPr>
            <p:cNvPr id="44" name="Straight Arrow Connector 43"/>
            <p:cNvCxnSpPr>
              <a:stCxn id="45" idx="0"/>
              <a:endCxn id="37" idx="2"/>
            </p:cNvCxnSpPr>
            <p:nvPr/>
          </p:nvCxnSpPr>
          <p:spPr>
            <a:xfrm flipH="1" flipV="1">
              <a:off x="4347228" y="2271184"/>
              <a:ext cx="1287" cy="240333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Rectangle 44"/>
            <p:cNvSpPr/>
            <p:nvPr/>
          </p:nvSpPr>
          <p:spPr>
            <a:xfrm>
              <a:off x="3815115" y="2511517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Civilian 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371520" y="1885461"/>
              <a:ext cx="1767855" cy="38523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 </a:t>
              </a:r>
              <a:r>
                <a:rPr kumimoji="0" lang="en-US" sz="1800" kern="0" dirty="0" smtClean="0">
                  <a:solidFill>
                    <a:prstClr val="white"/>
                  </a:solidFill>
                  <a:latin typeface="Calibri"/>
                </a:rPr>
                <a:t>Cut Scene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53" name="Straight Arrow Connector 52"/>
            <p:cNvCxnSpPr>
              <a:stCxn id="52" idx="0"/>
            </p:cNvCxnSpPr>
            <p:nvPr/>
          </p:nvCxnSpPr>
          <p:spPr>
            <a:xfrm flipH="1" flipV="1">
              <a:off x="4980517" y="1417198"/>
              <a:ext cx="1274931" cy="468263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56" name="Rectangle 55"/>
            <p:cNvSpPr/>
            <p:nvPr/>
          </p:nvSpPr>
          <p:spPr>
            <a:xfrm>
              <a:off x="5720723" y="2511517"/>
              <a:ext cx="10668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Player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56161" y="2511517"/>
              <a:ext cx="1219200" cy="3810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</a:t>
              </a:r>
            </a:p>
          </p:txBody>
        </p:sp>
        <p:cxnSp>
          <p:nvCxnSpPr>
            <p:cNvPr id="22" name="Straight Arrow Connector 21"/>
            <p:cNvCxnSpPr>
              <a:stCxn id="21" idx="0"/>
              <a:endCxn id="52" idx="3"/>
            </p:cNvCxnSpPr>
            <p:nvPr/>
          </p:nvCxnSpPr>
          <p:spPr>
            <a:xfrm rot="16200000" flipV="1">
              <a:off x="7335849" y="1881605"/>
              <a:ext cx="433439" cy="826386"/>
            </a:xfrm>
            <a:prstGeom prst="bentConnector2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Arrow Connector 24"/>
            <p:cNvCxnSpPr>
              <a:stCxn id="21" idx="1"/>
              <a:endCxn id="56" idx="3"/>
            </p:cNvCxnSpPr>
            <p:nvPr/>
          </p:nvCxnSpPr>
          <p:spPr>
            <a:xfrm flipH="1">
              <a:off x="6787523" y="2702017"/>
              <a:ext cx="56863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680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69"/>
    </mc:Choice>
    <mc:Fallback xmlns="">
      <p:transition spd="slow" advTm="8416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an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Dependencies on useable objects not possible (too many)</a:t>
            </a:r>
          </a:p>
          <a:p>
            <a:r>
              <a:rPr lang="en-US" dirty="0" smtClean="0"/>
              <a:t>Get list of usable objects</a:t>
            </a:r>
          </a:p>
          <a:p>
            <a:pPr lvl="1"/>
            <a:r>
              <a:rPr lang="en-US" dirty="0" smtClean="0"/>
              <a:t>Global system protected by lock</a:t>
            </a:r>
          </a:p>
          <a:p>
            <a:r>
              <a:rPr lang="en-US" dirty="0" smtClean="0"/>
              <a:t>‘Use’ icon appears on screen</a:t>
            </a:r>
          </a:p>
          <a:p>
            <a:r>
              <a:rPr lang="en-US" dirty="0" smtClean="0"/>
              <a:t>Player selects</a:t>
            </a:r>
          </a:p>
          <a:p>
            <a:pPr lvl="1"/>
            <a:r>
              <a:rPr lang="en-US" dirty="0" smtClean="0"/>
              <a:t>Create dependency</a:t>
            </a:r>
          </a:p>
          <a:p>
            <a:pPr lvl="1"/>
            <a:r>
              <a:rPr lang="en-US" dirty="0" smtClean="0"/>
              <a:t>Start ‘use’ animation</a:t>
            </a:r>
          </a:p>
          <a:p>
            <a:r>
              <a:rPr lang="en-US" dirty="0" smtClean="0"/>
              <a:t>Start interaction 1 frame later (dependency valid)</a:t>
            </a:r>
          </a:p>
          <a:p>
            <a:r>
              <a:rPr lang="en-US" dirty="0" smtClean="0"/>
              <a:t>Hides 1 frame delay!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1"/>
    </mc:Choice>
    <mc:Fallback xmlns="">
      <p:transition spd="slow" advTm="7206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Grenade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noProof="0" dirty="0" smtClean="0"/>
              <a:t>Explosion damages many entities</a:t>
            </a:r>
          </a:p>
          <a:p>
            <a:r>
              <a:rPr lang="en-US" noProof="0" dirty="0" smtClean="0"/>
              <a:t>Creating dependencies not option (too many)</a:t>
            </a:r>
          </a:p>
          <a:p>
            <a:r>
              <a:rPr lang="en-US" noProof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ThreadSafeEntityInterface</a:t>
            </a:r>
            <a:r>
              <a:rPr lang="en-US" noProof="0" dirty="0" smtClean="0"/>
              <a:t> </a:t>
            </a:r>
            <a:r>
              <a:rPr lang="en-US" dirty="0" smtClean="0"/>
              <a:t>not an option</a:t>
            </a:r>
          </a:p>
          <a:p>
            <a:pPr lvl="1"/>
            <a:r>
              <a:rPr lang="en-US" noProof="0" dirty="0" smtClean="0"/>
              <a:t>Need knowledge of parts</a:t>
            </a:r>
          </a:p>
          <a:p>
            <a:r>
              <a:rPr lang="en-US" dirty="0" smtClean="0"/>
              <a:t>Run line of sight checks inside update</a:t>
            </a:r>
          </a:p>
          <a:p>
            <a:r>
              <a:rPr lang="en-US" dirty="0" smtClean="0"/>
              <a:t>Uses scheduled callback to apply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87"/>
    </mc:Choice>
    <mc:Fallback xmlns="">
      <p:transition spd="slow" advTm="8738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64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"/>
    </mc:Choice>
    <mc:Fallback xmlns="">
      <p:transition spd="slow" advTm="426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82651" y="4556081"/>
            <a:ext cx="1367367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5000 Crates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214" y="2874085"/>
            <a:ext cx="8915571" cy="167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Results - Synthetic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844228" y="4563132"/>
            <a:ext cx="1367367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kern="0" noProof="0" dirty="0" smtClean="0">
                <a:solidFill>
                  <a:prstClr val="black"/>
                </a:solidFill>
                <a:latin typeface="+mn-lt"/>
              </a:rPr>
              <a:t>100 Soldiers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5042" y="4563132"/>
            <a:ext cx="1367367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500 Flags</a:t>
            </a:r>
          </a:p>
        </p:txBody>
      </p:sp>
      <p:graphicFrame>
        <p:nvGraphicFramePr>
          <p:cNvPr id="11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958192"/>
              </p:ext>
            </p:extLst>
          </p:nvPr>
        </p:nvGraphicFramePr>
        <p:xfrm>
          <a:off x="891756" y="1352550"/>
          <a:ext cx="7237188" cy="110680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423976"/>
                <a:gridCol w="632341"/>
                <a:gridCol w="661982"/>
                <a:gridCol w="661982"/>
                <a:gridCol w="642222"/>
                <a:gridCol w="766885"/>
                <a:gridCol w="762000"/>
                <a:gridCol w="685800"/>
              </a:tblGrid>
              <a:tr h="190500">
                <a:tc rowSpan="2"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Level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Counts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Dependencies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Entities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Job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Speedup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Number</a:t>
                      </a:r>
                    </a:p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Entities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Updating Entities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Number</a:t>
                      </a:r>
                    </a:p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Humans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Strong </a:t>
                      </a:r>
                      <a:r>
                        <a:rPr lang="en-US" sz="1100" u="none" strike="noStrike" dirty="0" err="1" smtClean="0">
                          <a:solidFill>
                            <a:srgbClr val="000000"/>
                          </a:solidFill>
                          <a:effectLst/>
                        </a:rPr>
                        <a:t>Excl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Strong </a:t>
                      </a:r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Non-</a:t>
                      </a:r>
                      <a:r>
                        <a:rPr lang="en-US" sz="1100" u="none" strike="noStrike" dirty="0" err="1" smtClean="0">
                          <a:solidFill>
                            <a:srgbClr val="000000"/>
                          </a:solidFill>
                          <a:effectLst/>
                        </a:rPr>
                        <a:t>Excl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 Crates (20 µs each)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5019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5008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2.8X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Soldiers (700 µs each)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326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214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204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4.2X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Flags (160 µs each)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519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5.2X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7620000" y="2266950"/>
            <a:ext cx="609600" cy="228600"/>
          </a:xfrm>
          <a:prstGeom prst="ellipse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2" name="pickup ml"/>
          <p:cNvSpPr/>
          <p:nvPr/>
        </p:nvSpPr>
        <p:spPr>
          <a:xfrm>
            <a:off x="7934405" y="2487386"/>
            <a:ext cx="997424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cores!</a:t>
            </a:r>
          </a:p>
        </p:txBody>
      </p:sp>
    </p:spTree>
    <p:extLst>
      <p:ext uri="{BB962C8B-B14F-4D97-AF65-F5344CB8AC3E}">
        <p14:creationId xmlns:p14="http://schemas.microsoft.com/office/powerpoint/2010/main" val="35499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57"/>
    </mc:Choice>
    <mc:Fallback xmlns="">
      <p:transition spd="slow" advTm="11945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Performance Results - Levels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41304633"/>
              </p:ext>
            </p:extLst>
          </p:nvPr>
        </p:nvGraphicFramePr>
        <p:xfrm>
          <a:off x="891756" y="1352550"/>
          <a:ext cx="7237188" cy="110680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423976"/>
                <a:gridCol w="632341"/>
                <a:gridCol w="661982"/>
                <a:gridCol w="661982"/>
                <a:gridCol w="642222"/>
                <a:gridCol w="766885"/>
                <a:gridCol w="762000"/>
                <a:gridCol w="685800"/>
              </a:tblGrid>
              <a:tr h="190500">
                <a:tc rowSpan="2"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Level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Counts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Dependencies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Entities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Job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Speedup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Number</a:t>
                      </a:r>
                    </a:p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Entities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Updating Entities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Number</a:t>
                      </a:r>
                    </a:p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Humans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Strong </a:t>
                      </a:r>
                      <a:r>
                        <a:rPr lang="en-US" sz="1100" u="none" strike="noStrike" dirty="0" err="1" smtClean="0">
                          <a:solidFill>
                            <a:srgbClr val="000000"/>
                          </a:solidFill>
                          <a:effectLst/>
                        </a:rPr>
                        <a:t>Excl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Strong </a:t>
                      </a:r>
                      <a:r>
                        <a:rPr lang="en-US" sz="11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Non-</a:t>
                      </a:r>
                      <a:r>
                        <a:rPr lang="en-US" sz="1100" u="none" strike="noStrike" dirty="0" err="1" smtClean="0">
                          <a:solidFill>
                            <a:srgbClr val="000000"/>
                          </a:solidFill>
                          <a:effectLst/>
                        </a:rPr>
                        <a:t>Excl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10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Helghast</a:t>
                      </a:r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(You Owe Me)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4.1X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Patriot (On </a:t>
                      </a:r>
                      <a:r>
                        <a:rPr lang="en-US" sz="110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Vectan</a:t>
                      </a:r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Soil)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4.3X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Remains (12p </a:t>
                      </a:r>
                      <a:r>
                        <a:rPr lang="en-US" sz="110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Botzone</a:t>
                      </a:r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3.7X</a:t>
                      </a:r>
                      <a:endParaRPr lang="en-US" sz="11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04" y="2877608"/>
            <a:ext cx="8931701" cy="16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91756" y="4566832"/>
            <a:ext cx="1367367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Helghast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43187" y="4562558"/>
            <a:ext cx="1367367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Remains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2919" y="4562558"/>
            <a:ext cx="1367367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Patriot</a:t>
            </a:r>
          </a:p>
        </p:txBody>
      </p:sp>
    </p:spTree>
    <p:extLst>
      <p:ext uri="{BB962C8B-B14F-4D97-AF65-F5344CB8AC3E}">
        <p14:creationId xmlns:p14="http://schemas.microsoft.com/office/powerpoint/2010/main" val="27286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69"/>
    </mc:Choice>
    <mc:Fallback xmlns="">
      <p:transition spd="slow" advTm="14056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Frame - The Patriot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64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3"/>
    </mc:Choice>
    <mc:Fallback xmlns="">
      <p:transition spd="slow" advTm="940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Frame - Global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3950"/>
            <a:ext cx="8077200" cy="388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50" name="Time"/>
          <p:cNvGrpSpPr/>
          <p:nvPr/>
        </p:nvGrpSpPr>
        <p:grpSpPr>
          <a:xfrm>
            <a:off x="533400" y="4467387"/>
            <a:ext cx="1241594" cy="306917"/>
            <a:chOff x="533400" y="4656353"/>
            <a:chExt cx="1241594" cy="306917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279694" y="4822300"/>
              <a:ext cx="4953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</p:cxnSp>
        <p:sp>
          <p:nvSpPr>
            <p:cNvPr id="23" name="Rectangle 22"/>
            <p:cNvSpPr/>
            <p:nvPr/>
          </p:nvSpPr>
          <p:spPr>
            <a:xfrm>
              <a:off x="533400" y="4656353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Time</a:t>
              </a:r>
            </a:p>
          </p:txBody>
        </p:sp>
      </p:grpSp>
      <p:grpSp>
        <p:nvGrpSpPr>
          <p:cNvPr id="26" name="CPU 0"/>
          <p:cNvGrpSpPr/>
          <p:nvPr/>
        </p:nvGrpSpPr>
        <p:grpSpPr>
          <a:xfrm>
            <a:off x="533400" y="1200150"/>
            <a:ext cx="8077200" cy="1600200"/>
            <a:chOff x="533400" y="1200150"/>
            <a:chExt cx="8077200" cy="1600200"/>
          </a:xfrm>
        </p:grpSpPr>
        <p:sp>
          <p:nvSpPr>
            <p:cNvPr id="3" name="Rectangle 2"/>
            <p:cNvSpPr/>
            <p:nvPr/>
          </p:nvSpPr>
          <p:spPr bwMode="auto">
            <a:xfrm>
              <a:off x="533400" y="1200150"/>
              <a:ext cx="8077200" cy="1600200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62300" y="1822222"/>
              <a:ext cx="26670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CPU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1 (main thread)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48" name="CPU 1"/>
          <p:cNvGrpSpPr/>
          <p:nvPr/>
        </p:nvGrpSpPr>
        <p:grpSpPr>
          <a:xfrm>
            <a:off x="533400" y="2842236"/>
            <a:ext cx="8077200" cy="948714"/>
            <a:chOff x="533400" y="2842236"/>
            <a:chExt cx="8077200" cy="948714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3400" y="2842236"/>
              <a:ext cx="8077200" cy="948714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38600" y="3162566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CPU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2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49" name="CPU 2"/>
          <p:cNvGrpSpPr/>
          <p:nvPr/>
        </p:nvGrpSpPr>
        <p:grpSpPr>
          <a:xfrm>
            <a:off x="523155" y="3845670"/>
            <a:ext cx="8077200" cy="835661"/>
            <a:chOff x="523155" y="3845670"/>
            <a:chExt cx="8077200" cy="835661"/>
          </a:xfrm>
        </p:grpSpPr>
        <p:sp>
          <p:nvSpPr>
            <p:cNvPr id="30" name="Rectangle 29"/>
            <p:cNvSpPr/>
            <p:nvPr/>
          </p:nvSpPr>
          <p:spPr bwMode="auto">
            <a:xfrm>
              <a:off x="523155" y="3845670"/>
              <a:ext cx="8077200" cy="835661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28355" y="4166000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CPU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3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54" name="Phases"/>
          <p:cNvGrpSpPr/>
          <p:nvPr/>
        </p:nvGrpSpPr>
        <p:grpSpPr>
          <a:xfrm>
            <a:off x="533819" y="2248096"/>
            <a:ext cx="6807520" cy="1045321"/>
            <a:chOff x="533819" y="2248096"/>
            <a:chExt cx="6807520" cy="1045321"/>
          </a:xfrm>
        </p:grpSpPr>
        <p:sp>
          <p:nvSpPr>
            <p:cNvPr id="42" name="Rectangle 41"/>
            <p:cNvSpPr/>
            <p:nvPr/>
          </p:nvSpPr>
          <p:spPr>
            <a:xfrm rot="5400000">
              <a:off x="411763" y="2604808"/>
              <a:ext cx="55103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AI</a:t>
              </a: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43081" y="2617298"/>
              <a:ext cx="1045321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Physics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705924" y="2636210"/>
              <a:ext cx="2027877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Entity Update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536463" y="2617297"/>
              <a:ext cx="1804876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VFX &amp; Draw</a:t>
              </a:r>
            </a:p>
          </p:txBody>
        </p:sp>
      </p:grpSp>
      <p:grpSp>
        <p:nvGrpSpPr>
          <p:cNvPr id="2055" name="Barriers"/>
          <p:cNvGrpSpPr/>
          <p:nvPr/>
        </p:nvGrpSpPr>
        <p:grpSpPr>
          <a:xfrm>
            <a:off x="838200" y="1171331"/>
            <a:ext cx="7696200" cy="3759219"/>
            <a:chOff x="838200" y="1171331"/>
            <a:chExt cx="7696200" cy="3759219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838200" y="1171331"/>
              <a:ext cx="0" cy="3456203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1219200" y="1171331"/>
              <a:ext cx="0" cy="3456203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</p:cxnSp>
        <p:cxnSp>
          <p:nvCxnSpPr>
            <p:cNvPr id="40" name="Straight Arrow Connector 39"/>
            <p:cNvCxnSpPr/>
            <p:nvPr/>
          </p:nvCxnSpPr>
          <p:spPr>
            <a:xfrm>
              <a:off x="4343400" y="1171331"/>
              <a:ext cx="0" cy="3456203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</p:cxnSp>
        <p:cxnSp>
          <p:nvCxnSpPr>
            <p:cNvPr id="41" name="Straight Arrow Connector 40"/>
            <p:cNvCxnSpPr/>
            <p:nvPr/>
          </p:nvCxnSpPr>
          <p:spPr>
            <a:xfrm>
              <a:off x="8534400" y="1171331"/>
              <a:ext cx="0" cy="3456203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</p:cxnSp>
        <p:sp>
          <p:nvSpPr>
            <p:cNvPr id="46" name="Rectangle 45"/>
            <p:cNvSpPr/>
            <p:nvPr/>
          </p:nvSpPr>
          <p:spPr>
            <a:xfrm>
              <a:off x="3825201" y="4623633"/>
              <a:ext cx="1036397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Barrier</a:t>
              </a:r>
            </a:p>
          </p:txBody>
        </p:sp>
      </p:grpSp>
      <p:grpSp>
        <p:nvGrpSpPr>
          <p:cNvPr id="7" name="18 ms"/>
          <p:cNvGrpSpPr/>
          <p:nvPr/>
        </p:nvGrpSpPr>
        <p:grpSpPr>
          <a:xfrm>
            <a:off x="637455" y="4662333"/>
            <a:ext cx="7848600" cy="306917"/>
            <a:chOff x="685800" y="1259384"/>
            <a:chExt cx="7848600" cy="30691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5036800" y="1428750"/>
              <a:ext cx="34976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</p:cxnSp>
        <p:cxnSp>
          <p:nvCxnSpPr>
            <p:cNvPr id="33" name="Straight Arrow Connector 32"/>
            <p:cNvCxnSpPr/>
            <p:nvPr/>
          </p:nvCxnSpPr>
          <p:spPr>
            <a:xfrm flipH="1">
              <a:off x="685800" y="1428750"/>
              <a:ext cx="35052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</p:cxnSp>
        <p:sp>
          <p:nvSpPr>
            <p:cNvPr id="35" name="Rectangle 34"/>
            <p:cNvSpPr/>
            <p:nvPr/>
          </p:nvSpPr>
          <p:spPr>
            <a:xfrm>
              <a:off x="4122400" y="1259384"/>
              <a:ext cx="914400" cy="30691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18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ms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96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36"/>
    </mc:Choice>
    <mc:Fallback xmlns="">
      <p:transition spd="slow" advTm="9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Frame – Entity Update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6851"/>
            <a:ext cx="86551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Player Job"/>
          <p:cNvGrpSpPr/>
          <p:nvPr/>
        </p:nvGrpSpPr>
        <p:grpSpPr>
          <a:xfrm>
            <a:off x="611459" y="3451190"/>
            <a:ext cx="3812356" cy="497103"/>
            <a:chOff x="608815" y="3434514"/>
            <a:chExt cx="3812356" cy="497103"/>
          </a:xfrm>
        </p:grpSpPr>
        <p:sp>
          <p:nvSpPr>
            <p:cNvPr id="6" name="Rectangle 5"/>
            <p:cNvSpPr/>
            <p:nvPr/>
          </p:nvSpPr>
          <p:spPr>
            <a:xfrm>
              <a:off x="608815" y="3434514"/>
              <a:ext cx="1372385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Player Job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19027" y="3772882"/>
              <a:ext cx="3802144" cy="158735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14" name="Player Entity"/>
          <p:cNvGrpSpPr/>
          <p:nvPr/>
        </p:nvGrpSpPr>
        <p:grpSpPr>
          <a:xfrm>
            <a:off x="621193" y="3546977"/>
            <a:ext cx="2556730" cy="487697"/>
            <a:chOff x="608815" y="3434514"/>
            <a:chExt cx="2556730" cy="487697"/>
          </a:xfrm>
        </p:grpSpPr>
        <p:sp>
          <p:nvSpPr>
            <p:cNvPr id="15" name="Rectangle 14"/>
            <p:cNvSpPr/>
            <p:nvPr/>
          </p:nvSpPr>
          <p:spPr>
            <a:xfrm>
              <a:off x="608815" y="3434514"/>
              <a:ext cx="1694681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Player Entity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19027" y="3772883"/>
              <a:ext cx="2546518" cy="149328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17" name="Animation Update"/>
          <p:cNvGrpSpPr/>
          <p:nvPr/>
        </p:nvGrpSpPr>
        <p:grpSpPr>
          <a:xfrm>
            <a:off x="1069823" y="3801681"/>
            <a:ext cx="1375647" cy="501359"/>
            <a:chOff x="608815" y="3434514"/>
            <a:chExt cx="1375647" cy="501359"/>
          </a:xfrm>
        </p:grpSpPr>
        <p:sp>
          <p:nvSpPr>
            <p:cNvPr id="18" name="Rectangle 17"/>
            <p:cNvSpPr/>
            <p:nvPr/>
          </p:nvSpPr>
          <p:spPr>
            <a:xfrm>
              <a:off x="608815" y="3434514"/>
              <a:ext cx="1375647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Animation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619027" y="3772882"/>
              <a:ext cx="1365435" cy="162991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20" name="Capsule Collision"/>
          <p:cNvGrpSpPr/>
          <p:nvPr/>
        </p:nvGrpSpPr>
        <p:grpSpPr>
          <a:xfrm>
            <a:off x="2348846" y="3793868"/>
            <a:ext cx="2146954" cy="504755"/>
            <a:chOff x="608815" y="3434514"/>
            <a:chExt cx="2146954" cy="504755"/>
          </a:xfrm>
        </p:grpSpPr>
        <p:sp>
          <p:nvSpPr>
            <p:cNvPr id="21" name="Rectangle 20"/>
            <p:cNvSpPr/>
            <p:nvPr/>
          </p:nvSpPr>
          <p:spPr>
            <a:xfrm>
              <a:off x="608815" y="3434514"/>
              <a:ext cx="2146954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Capsule Collision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619028" y="3772882"/>
              <a:ext cx="337008" cy="166387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23" name="Blending Update"/>
          <p:cNvGrpSpPr/>
          <p:nvPr/>
        </p:nvGrpSpPr>
        <p:grpSpPr>
          <a:xfrm>
            <a:off x="3113023" y="3538388"/>
            <a:ext cx="2754377" cy="496285"/>
            <a:chOff x="608815" y="3434514"/>
            <a:chExt cx="2754377" cy="496285"/>
          </a:xfrm>
        </p:grpSpPr>
        <p:sp>
          <p:nvSpPr>
            <p:cNvPr id="24" name="Rectangle 23"/>
            <p:cNvSpPr/>
            <p:nvPr/>
          </p:nvSpPr>
          <p:spPr>
            <a:xfrm>
              <a:off x="608815" y="3434514"/>
              <a:ext cx="2754377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Player Representation</a:t>
              </a: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619028" y="3772883"/>
              <a:ext cx="421242" cy="157916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29" name="OWL Update"/>
          <p:cNvGrpSpPr/>
          <p:nvPr/>
        </p:nvGrpSpPr>
        <p:grpSpPr>
          <a:xfrm>
            <a:off x="3475591" y="3547296"/>
            <a:ext cx="2525533" cy="488947"/>
            <a:chOff x="608814" y="3434514"/>
            <a:chExt cx="2525533" cy="488947"/>
          </a:xfrm>
        </p:grpSpPr>
        <p:sp>
          <p:nvSpPr>
            <p:cNvPr id="30" name="Rectangle 29"/>
            <p:cNvSpPr/>
            <p:nvPr/>
          </p:nvSpPr>
          <p:spPr>
            <a:xfrm>
              <a:off x="608814" y="3434514"/>
              <a:ext cx="2525533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OWL (Helper Robot)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619028" y="3772883"/>
              <a:ext cx="588146" cy="150578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26" name="Weapons Update"/>
          <p:cNvGrpSpPr/>
          <p:nvPr/>
        </p:nvGrpSpPr>
        <p:grpSpPr>
          <a:xfrm>
            <a:off x="4048449" y="3547547"/>
            <a:ext cx="1338910" cy="477698"/>
            <a:chOff x="608815" y="3434514"/>
            <a:chExt cx="1338910" cy="477698"/>
          </a:xfrm>
        </p:grpSpPr>
        <p:sp>
          <p:nvSpPr>
            <p:cNvPr id="27" name="Rectangle 26"/>
            <p:cNvSpPr/>
            <p:nvPr/>
          </p:nvSpPr>
          <p:spPr>
            <a:xfrm>
              <a:off x="608815" y="3434514"/>
              <a:ext cx="1338910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Inventory</a:t>
              </a: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619028" y="3772883"/>
              <a:ext cx="334229" cy="139329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35" name="Prepare Jobs"/>
          <p:cNvGrpSpPr/>
          <p:nvPr/>
        </p:nvGrpSpPr>
        <p:grpSpPr>
          <a:xfrm>
            <a:off x="376837" y="1180152"/>
            <a:ext cx="1664527" cy="2959897"/>
            <a:chOff x="658070" y="3441014"/>
            <a:chExt cx="1664527" cy="2959897"/>
          </a:xfrm>
        </p:grpSpPr>
        <p:sp>
          <p:nvSpPr>
            <p:cNvPr id="36" name="Rectangle 35"/>
            <p:cNvSpPr/>
            <p:nvPr/>
          </p:nvSpPr>
          <p:spPr>
            <a:xfrm>
              <a:off x="668979" y="3441014"/>
              <a:ext cx="1653618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Prepare Jobs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658070" y="3772882"/>
              <a:ext cx="173725" cy="2628029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38" name="Link and Order Jobs"/>
          <p:cNvGrpSpPr/>
          <p:nvPr/>
        </p:nvGrpSpPr>
        <p:grpSpPr>
          <a:xfrm>
            <a:off x="514547" y="1266208"/>
            <a:ext cx="2514600" cy="487177"/>
            <a:chOff x="608815" y="3434514"/>
            <a:chExt cx="2514600" cy="487177"/>
          </a:xfrm>
        </p:grpSpPr>
        <p:sp>
          <p:nvSpPr>
            <p:cNvPr id="39" name="Rectangle 38"/>
            <p:cNvSpPr/>
            <p:nvPr/>
          </p:nvSpPr>
          <p:spPr>
            <a:xfrm>
              <a:off x="608815" y="3434514"/>
              <a:ext cx="2514600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Link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and Order Jobs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619028" y="3772882"/>
              <a:ext cx="182250" cy="148809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41" name="Cut Scene"/>
          <p:cNvGrpSpPr/>
          <p:nvPr/>
        </p:nvGrpSpPr>
        <p:grpSpPr>
          <a:xfrm>
            <a:off x="2494386" y="1446711"/>
            <a:ext cx="1391814" cy="476358"/>
            <a:chOff x="608815" y="3434514"/>
            <a:chExt cx="1391814" cy="476358"/>
          </a:xfrm>
        </p:grpSpPr>
        <p:sp>
          <p:nvSpPr>
            <p:cNvPr id="42" name="Rectangle 41"/>
            <p:cNvSpPr/>
            <p:nvPr/>
          </p:nvSpPr>
          <p:spPr>
            <a:xfrm>
              <a:off x="608815" y="3434514"/>
              <a:ext cx="1391814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Cut Scene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619028" y="3772884"/>
              <a:ext cx="1256696" cy="137988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13" name="Sub Cut Scenes"/>
          <p:cNvGrpSpPr/>
          <p:nvPr/>
        </p:nvGrpSpPr>
        <p:grpSpPr>
          <a:xfrm>
            <a:off x="4957682" y="1446711"/>
            <a:ext cx="2894846" cy="2493693"/>
            <a:chOff x="4957682" y="1446711"/>
            <a:chExt cx="2894846" cy="2493693"/>
          </a:xfrm>
        </p:grpSpPr>
        <p:sp>
          <p:nvSpPr>
            <p:cNvPr id="45" name="Rectangle 44"/>
            <p:cNvSpPr/>
            <p:nvPr/>
          </p:nvSpPr>
          <p:spPr>
            <a:xfrm>
              <a:off x="4957682" y="1446711"/>
              <a:ext cx="2052718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Sub Cut Scenes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4967896" y="1785081"/>
              <a:ext cx="650480" cy="137987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5618377" y="1781666"/>
              <a:ext cx="537326" cy="14140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5968739" y="2782478"/>
              <a:ext cx="658303" cy="149258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6155703" y="1781666"/>
              <a:ext cx="490194" cy="14140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6645897" y="1781666"/>
              <a:ext cx="452487" cy="14140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6627042" y="2782478"/>
              <a:ext cx="414781" cy="149258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7041823" y="2782478"/>
              <a:ext cx="452486" cy="149258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7494309" y="2782478"/>
              <a:ext cx="358219" cy="149258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521084" y="3793868"/>
              <a:ext cx="615765" cy="146536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136849" y="3788088"/>
              <a:ext cx="499621" cy="152316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 bwMode="auto">
            <a:xfrm>
              <a:off x="6636471" y="3788088"/>
              <a:ext cx="461913" cy="152316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7098384" y="3788088"/>
              <a:ext cx="499620" cy="152316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59" name="Destructibles"/>
          <p:cNvGrpSpPr/>
          <p:nvPr/>
        </p:nvGrpSpPr>
        <p:grpSpPr>
          <a:xfrm>
            <a:off x="5105400" y="1419666"/>
            <a:ext cx="3663552" cy="2831823"/>
            <a:chOff x="-2429853" y="3434514"/>
            <a:chExt cx="3663552" cy="2831823"/>
          </a:xfrm>
        </p:grpSpPr>
        <p:sp>
          <p:nvSpPr>
            <p:cNvPr id="60" name="Rectangle 59"/>
            <p:cNvSpPr/>
            <p:nvPr/>
          </p:nvSpPr>
          <p:spPr>
            <a:xfrm>
              <a:off x="-2429853" y="3434514"/>
              <a:ext cx="3663552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Cheap Entities (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Destructibles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619027" y="3772882"/>
              <a:ext cx="556087" cy="2493455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65" name="Callbacks"/>
          <p:cNvGrpSpPr/>
          <p:nvPr/>
        </p:nvGrpSpPr>
        <p:grpSpPr>
          <a:xfrm>
            <a:off x="5618377" y="1003202"/>
            <a:ext cx="3265361" cy="498009"/>
            <a:chOff x="-141603" y="3434514"/>
            <a:chExt cx="3265361" cy="498009"/>
          </a:xfrm>
        </p:grpSpPr>
        <p:sp>
          <p:nvSpPr>
            <p:cNvPr id="66" name="Rectangle 65"/>
            <p:cNvSpPr/>
            <p:nvPr/>
          </p:nvSpPr>
          <p:spPr>
            <a:xfrm>
              <a:off x="-141603" y="3434514"/>
              <a:ext cx="3265018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Single Threaded Callbacks</a:t>
              </a: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2941508" y="3783714"/>
              <a:ext cx="182250" cy="148809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68" name="Cloth"/>
          <p:cNvGrpSpPr/>
          <p:nvPr/>
        </p:nvGrpSpPr>
        <p:grpSpPr>
          <a:xfrm>
            <a:off x="4280072" y="2701189"/>
            <a:ext cx="2158437" cy="505081"/>
            <a:chOff x="608815" y="3434514"/>
            <a:chExt cx="2158437" cy="505081"/>
          </a:xfrm>
        </p:grpSpPr>
        <p:sp>
          <p:nvSpPr>
            <p:cNvPr id="69" name="Rectangle 68"/>
            <p:cNvSpPr/>
            <p:nvPr/>
          </p:nvSpPr>
          <p:spPr>
            <a:xfrm>
              <a:off x="608815" y="3434514"/>
              <a:ext cx="2158437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Cloth Simulation</a:t>
              </a:r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619027" y="3772882"/>
              <a:ext cx="1601469" cy="166713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71" name="AI Soldier"/>
          <p:cNvGrpSpPr/>
          <p:nvPr/>
        </p:nvGrpSpPr>
        <p:grpSpPr>
          <a:xfrm>
            <a:off x="4189446" y="2531749"/>
            <a:ext cx="1834282" cy="494255"/>
            <a:chOff x="608815" y="3434514"/>
            <a:chExt cx="1834282" cy="494255"/>
          </a:xfrm>
        </p:grpSpPr>
        <p:sp>
          <p:nvSpPr>
            <p:cNvPr id="72" name="Rectangle 71"/>
            <p:cNvSpPr/>
            <p:nvPr/>
          </p:nvSpPr>
          <p:spPr>
            <a:xfrm>
              <a:off x="608815" y="3434514"/>
              <a:ext cx="1326807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kern="0" dirty="0" smtClean="0">
                  <a:latin typeface="+mn-lt"/>
                </a:rPr>
                <a:t>AI Soldier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3" name="Rounded Rectangle 72"/>
            <p:cNvSpPr/>
            <p:nvPr/>
          </p:nvSpPr>
          <p:spPr bwMode="auto">
            <a:xfrm>
              <a:off x="619027" y="3772882"/>
              <a:ext cx="1824070" cy="155887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74" name="Execute Jobs"/>
          <p:cNvGrpSpPr/>
          <p:nvPr/>
        </p:nvGrpSpPr>
        <p:grpSpPr>
          <a:xfrm>
            <a:off x="627434" y="1438371"/>
            <a:ext cx="8111213" cy="3586116"/>
            <a:chOff x="608815" y="3434514"/>
            <a:chExt cx="8111213" cy="3586116"/>
          </a:xfrm>
        </p:grpSpPr>
        <p:sp>
          <p:nvSpPr>
            <p:cNvPr id="75" name="Rectangle 74"/>
            <p:cNvSpPr/>
            <p:nvPr/>
          </p:nvSpPr>
          <p:spPr>
            <a:xfrm>
              <a:off x="608815" y="3434514"/>
              <a:ext cx="2514600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Execute Jobs</a:t>
              </a:r>
            </a:p>
          </p:txBody>
        </p:sp>
        <p:sp>
          <p:nvSpPr>
            <p:cNvPr id="76" name="Rounded Rectangle 75"/>
            <p:cNvSpPr/>
            <p:nvPr/>
          </p:nvSpPr>
          <p:spPr bwMode="auto">
            <a:xfrm>
              <a:off x="619028" y="3772882"/>
              <a:ext cx="8101000" cy="3247748"/>
            </a:xfrm>
            <a:prstGeom prst="roundRect">
              <a:avLst>
                <a:gd name="adj" fmla="val 1864"/>
              </a:avLst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3" name="Resolve Weak"/>
          <p:cNvGrpSpPr/>
          <p:nvPr/>
        </p:nvGrpSpPr>
        <p:grpSpPr>
          <a:xfrm>
            <a:off x="350799" y="1180025"/>
            <a:ext cx="3611601" cy="490693"/>
            <a:chOff x="350799" y="1180025"/>
            <a:chExt cx="3611601" cy="490693"/>
          </a:xfrm>
        </p:grpSpPr>
        <p:sp>
          <p:nvSpPr>
            <p:cNvPr id="63" name="Rectangle 62"/>
            <p:cNvSpPr/>
            <p:nvPr/>
          </p:nvSpPr>
          <p:spPr>
            <a:xfrm>
              <a:off x="358951" y="1180025"/>
              <a:ext cx="3603449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Fix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Weak Dependency Cycles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350799" y="1518719"/>
              <a:ext cx="88830" cy="151999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18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73"/>
    </mc:Choice>
    <mc:Fallback xmlns="">
      <p:transition spd="slow" advTm="17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Entity?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98"/>
            <a:ext cx="9144000" cy="36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"/>
    </mc:Choice>
    <mc:Fallback xmlns="">
      <p:transition spd="slow" advTm="388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 Tools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64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3"/>
    </mc:Choice>
    <mc:Fallback xmlns="">
      <p:transition spd="slow" advTm="565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383"/>
            <a:ext cx="9144000" cy="3389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 Tools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4591346"/>
            <a:ext cx="8077200" cy="418804"/>
          </a:xfrm>
        </p:spPr>
        <p:txBody>
          <a:bodyPr/>
          <a:lstStyle/>
          <a:p>
            <a:r>
              <a:rPr lang="en-US" dirty="0" smtClean="0"/>
              <a:t>Dependencies get complex, we use </a:t>
            </a:r>
            <a:r>
              <a:rPr lang="en-US" dirty="0" err="1" smtClean="0"/>
              <a:t>yEd</a:t>
            </a:r>
            <a:r>
              <a:rPr lang="en-US" dirty="0" smtClean="0"/>
              <a:t> to visualize!</a:t>
            </a:r>
            <a:endParaRPr lang="en-US" dirty="0"/>
          </a:p>
        </p:txBody>
      </p:sp>
      <p:grpSp>
        <p:nvGrpSpPr>
          <p:cNvPr id="7" name="Player"/>
          <p:cNvGrpSpPr/>
          <p:nvPr/>
        </p:nvGrpSpPr>
        <p:grpSpPr>
          <a:xfrm>
            <a:off x="6248401" y="1200150"/>
            <a:ext cx="914400" cy="533400"/>
            <a:chOff x="6248401" y="1200150"/>
            <a:chExt cx="914400" cy="533400"/>
          </a:xfrm>
        </p:grpSpPr>
        <p:sp>
          <p:nvSpPr>
            <p:cNvPr id="5" name="Rectangle 4"/>
            <p:cNvSpPr/>
            <p:nvPr/>
          </p:nvSpPr>
          <p:spPr>
            <a:xfrm>
              <a:off x="6248401" y="1200150"/>
              <a:ext cx="914400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Player</a:t>
              </a: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6258613" y="1538518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8" name="Bullet System"/>
          <p:cNvGrpSpPr/>
          <p:nvPr/>
        </p:nvGrpSpPr>
        <p:grpSpPr>
          <a:xfrm>
            <a:off x="3124201" y="1629150"/>
            <a:ext cx="1828800" cy="533400"/>
            <a:chOff x="6248401" y="1200150"/>
            <a:chExt cx="1828800" cy="533400"/>
          </a:xfrm>
        </p:grpSpPr>
        <p:sp>
          <p:nvSpPr>
            <p:cNvPr id="9" name="Rectangle 8"/>
            <p:cNvSpPr/>
            <p:nvPr/>
          </p:nvSpPr>
          <p:spPr>
            <a:xfrm>
              <a:off x="6248401" y="1200150"/>
              <a:ext cx="1828800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 System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258613" y="1538518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  <p:grpSp>
        <p:nvGrpSpPr>
          <p:cNvPr id="21" name="Cut Scenes"/>
          <p:cNvGrpSpPr/>
          <p:nvPr/>
        </p:nvGrpSpPr>
        <p:grpSpPr>
          <a:xfrm>
            <a:off x="2658677" y="730144"/>
            <a:ext cx="6142778" cy="3174146"/>
            <a:chOff x="2658677" y="730144"/>
            <a:chExt cx="6142778" cy="3174146"/>
          </a:xfrm>
        </p:grpSpPr>
        <p:sp>
          <p:nvSpPr>
            <p:cNvPr id="12" name="Rectangle 11"/>
            <p:cNvSpPr/>
            <p:nvPr/>
          </p:nvSpPr>
          <p:spPr>
            <a:xfrm>
              <a:off x="2658677" y="730144"/>
              <a:ext cx="1456124" cy="306917"/>
            </a:xfrm>
            <a:prstGeom prst="rect">
              <a:avLst/>
            </a:prstGeom>
            <a:solidFill>
              <a:schemeClr val="accent4">
                <a:lumMod val="10000"/>
                <a:alpha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Cut scenes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2668889" y="1068512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3328436" y="2104576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7885067" y="1304796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341447" y="2702650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00983" y="3148324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6662025" y="3709258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3895773" y="3686206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8354467" y="2751967"/>
              <a:ext cx="446988" cy="195032"/>
            </a:xfrm>
            <a:prstGeom prst="roundRect">
              <a:avLst/>
            </a:prstGeom>
            <a:noFill/>
            <a:ln w="38100" cmpd="sng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15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02"/>
    </mc:Choice>
    <mc:Fallback xmlns="">
      <p:transition spd="slow" advTm="7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Easy to implement in existing engine</a:t>
            </a:r>
          </a:p>
          <a:p>
            <a:r>
              <a:rPr lang="en-US" dirty="0" smtClean="0"/>
              <a:t>Game programmers can program as if single threaded</a:t>
            </a:r>
          </a:p>
          <a:p>
            <a:r>
              <a:rPr lang="en-US" dirty="0" smtClean="0"/>
              <a:t>Very few multithreading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84"/>
    </mc:Choice>
    <mc:Fallback xmlns="">
      <p:transition spd="slow" advTm="89784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241935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jorrit@guerrilla-games.com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8"/>
    </mc:Choice>
    <mc:Fallback xmlns="">
      <p:transition spd="slow" advTm="1268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What is an Entity?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noProof="0" dirty="0" smtClean="0"/>
              <a:t>Base class for most game objects</a:t>
            </a:r>
          </a:p>
          <a:p>
            <a:pPr lvl="1"/>
            <a:r>
              <a:rPr lang="en-US" noProof="0" dirty="0" smtClean="0"/>
              <a:t>E.g. Player</a:t>
            </a:r>
            <a:r>
              <a:rPr lang="en-US" dirty="0" smtClean="0"/>
              <a:t>, Enemy, Weapon, Door</a:t>
            </a:r>
          </a:p>
          <a:p>
            <a:pPr lvl="1"/>
            <a:r>
              <a:rPr lang="en-US" noProof="0" dirty="0" smtClean="0"/>
              <a:t>Not used for static world</a:t>
            </a:r>
          </a:p>
          <a:p>
            <a:r>
              <a:rPr lang="en-US" dirty="0" smtClean="0"/>
              <a:t>H</a:t>
            </a:r>
            <a:r>
              <a:rPr lang="en-US" noProof="0" dirty="0" smtClean="0"/>
              <a:t>as Components</a:t>
            </a:r>
          </a:p>
          <a:p>
            <a:pPr lvl="1"/>
            <a:r>
              <a:rPr lang="en-US" noProof="0" dirty="0" smtClean="0"/>
              <a:t>E.g. Model, Mover, Destructibility</a:t>
            </a:r>
          </a:p>
          <a:p>
            <a:r>
              <a:rPr lang="en-US" dirty="0" smtClean="0"/>
              <a:t>Update at a fixed frequency</a:t>
            </a:r>
          </a:p>
          <a:p>
            <a:pPr lvl="1"/>
            <a:r>
              <a:rPr lang="en-US" dirty="0" smtClean="0"/>
              <a:t>15, 30, 60 Hz</a:t>
            </a:r>
          </a:p>
          <a:p>
            <a:pPr lvl="1"/>
            <a:r>
              <a:rPr lang="en-US" dirty="0" smtClean="0"/>
              <a:t>Almost everything at 15 Hz</a:t>
            </a:r>
          </a:p>
          <a:p>
            <a:pPr lvl="1"/>
            <a:r>
              <a:rPr lang="en-US" dirty="0" smtClean="0"/>
              <a:t>Player updated at higher frequency to avoid lag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71"/>
    </mc:Choice>
    <mc:Fallback xmlns="">
      <p:transition spd="slow" advTm="7737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What is a Representation?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Entities and Components have Representation</a:t>
            </a:r>
          </a:p>
          <a:p>
            <a:r>
              <a:rPr lang="en-US" dirty="0"/>
              <a:t>Controls rendering, audio and VFX</a:t>
            </a:r>
          </a:p>
          <a:p>
            <a:r>
              <a:rPr lang="en-US" dirty="0" smtClean="0"/>
              <a:t>State is interpolated in frames where entity not updated</a:t>
            </a:r>
          </a:p>
          <a:p>
            <a:pPr lvl="1"/>
            <a:r>
              <a:rPr lang="en-US" dirty="0" smtClean="0"/>
              <a:t>Cheaper to interpolate than to update</a:t>
            </a:r>
          </a:p>
          <a:p>
            <a:r>
              <a:rPr lang="en-US" dirty="0" smtClean="0"/>
              <a:t>Introduces latency</a:t>
            </a:r>
          </a:p>
          <a:p>
            <a:pPr lvl="1"/>
            <a:r>
              <a:rPr lang="en-US" dirty="0" smtClean="0"/>
              <a:t>Always blend towards last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7"/>
    </mc:Choice>
    <mc:Fallback xmlns="">
      <p:transition spd="slow" advTm="6153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tity Blend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9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 Threading Approach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98"/>
            <a:ext cx="9144000" cy="36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5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"/>
    </mc:Choice>
    <mc:Fallback xmlns="">
      <p:transition spd="slow" advTm="453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PS3: </a:t>
            </a:r>
            <a:r>
              <a:rPr lang="en-US" dirty="0"/>
              <a:t>1 Entity = 1 Fiber</a:t>
            </a:r>
            <a:endParaRPr lang="en-US" noProof="0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0"/>
          </p:nvPr>
        </p:nvSpPr>
        <p:spPr>
          <a:xfrm>
            <a:off x="533400" y="3482377"/>
            <a:ext cx="8077200" cy="1527772"/>
          </a:xfrm>
        </p:spPr>
        <p:txBody>
          <a:bodyPr/>
          <a:lstStyle/>
          <a:p>
            <a:r>
              <a:rPr lang="en-US" dirty="0" smtClean="0"/>
              <a:t>Most time spent on PPU</a:t>
            </a:r>
          </a:p>
          <a:p>
            <a:r>
              <a:rPr lang="en-US" dirty="0" smtClean="0"/>
              <a:t>No clear concurrency model</a:t>
            </a:r>
          </a:p>
          <a:p>
            <a:pPr lvl="1"/>
            <a:r>
              <a:rPr lang="en-US" dirty="0" smtClean="0"/>
              <a:t>Read partial updated state</a:t>
            </a:r>
          </a:p>
          <a:p>
            <a:pPr lvl="1"/>
            <a:r>
              <a:rPr lang="en-US" dirty="0" smtClean="0"/>
              <a:t>Entities deadlock waiting for each other</a:t>
            </a:r>
          </a:p>
          <a:p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756899" y="1150507"/>
            <a:ext cx="1102611" cy="2886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kern="0" dirty="0">
                <a:solidFill>
                  <a:prstClr val="black"/>
                </a:solidFill>
                <a:latin typeface="+mn-lt"/>
              </a:rPr>
              <a:t>y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ield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fiber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901171" y="1149059"/>
            <a:ext cx="1390357" cy="2886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kern="0" dirty="0">
                <a:solidFill>
                  <a:prstClr val="black"/>
                </a:solidFill>
                <a:latin typeface="+mn-lt"/>
              </a:rPr>
              <a:t>r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esume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fiber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143000" y="2950633"/>
            <a:ext cx="914400" cy="30691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1222732" y="2531114"/>
            <a:ext cx="6549668" cy="3899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1222732" y="2014967"/>
            <a:ext cx="6549668" cy="3899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222732" y="1483223"/>
            <a:ext cx="6549668" cy="3899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403019" y="1843917"/>
            <a:ext cx="0" cy="743498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95400" y="1536538"/>
            <a:ext cx="914400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PPU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95400" y="2057872"/>
            <a:ext cx="914400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SPU 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400" y="2587415"/>
            <a:ext cx="914400" cy="3069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SPU </a:t>
            </a:r>
            <a:r>
              <a:rPr kumimoji="0" lang="en-US" sz="1800" kern="0" dirty="0" smtClean="0">
                <a:solidFill>
                  <a:prstClr val="black"/>
                </a:solidFill>
                <a:latin typeface="+mn-lt"/>
              </a:rPr>
              <a:t>2</a:t>
            </a:r>
            <a:endParaRPr kumimoji="0" lang="en-US" sz="1800" b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08259" y="1536538"/>
            <a:ext cx="1097280" cy="2991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Entity 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08315" y="1537995"/>
            <a:ext cx="1097280" cy="2991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Entity 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05595" y="1540087"/>
            <a:ext cx="1097280" cy="2991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Entity 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02875" y="1544863"/>
            <a:ext cx="1097280" cy="2991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Entity 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99504" y="2055441"/>
            <a:ext cx="1473598" cy="2991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kern="0" dirty="0" err="1" smtClean="0">
                <a:solidFill>
                  <a:prstClr val="white"/>
                </a:solidFill>
                <a:latin typeface="+mn-lt"/>
              </a:rPr>
              <a:t>Animation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03019" y="2570637"/>
            <a:ext cx="1311785" cy="2991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 Cast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293879" y="1836105"/>
            <a:ext cx="0" cy="219336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4773102" y="1842757"/>
            <a:ext cx="735125" cy="212684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5714804" y="1851081"/>
            <a:ext cx="897211" cy="736334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598920" y="1537765"/>
            <a:ext cx="1097280" cy="2991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Entity 2</a:t>
            </a:r>
          </a:p>
        </p:txBody>
      </p:sp>
      <p:cxnSp>
        <p:nvCxnSpPr>
          <p:cNvPr id="55" name="Straight Arrow Connector 54"/>
          <p:cNvCxnSpPr/>
          <p:nvPr/>
        </p:nvCxnSpPr>
        <p:spPr bwMode="auto">
          <a:xfrm flipH="1">
            <a:off x="3293879" y="1384138"/>
            <a:ext cx="11660" cy="160725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 flipH="1">
            <a:off x="5497045" y="1382265"/>
            <a:ext cx="11660" cy="160725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889470" y="3136738"/>
            <a:ext cx="49530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703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78"/>
    </mc:Choice>
    <mc:Fallback xmlns="">
      <p:transition spd="slow" advTm="13017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9.8|10.1|10.8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7.3|6.4|1.2|15.3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4.4|13.5|6.4|3.7|9.7|7.2|4.7|3.7|5.7|11.5|15.9|8.4|4.9|9.1|13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20.4|11"/>
</p:tagLst>
</file>

<file path=ppt/theme/theme1.xml><?xml version="1.0" encoding="utf-8"?>
<a:theme xmlns:a="http://schemas.openxmlformats.org/drawingml/2006/main" name="Recommending A Strategy">
  <a:themeElements>
    <a:clrScheme name="Custom 4">
      <a:dk1>
        <a:srgbClr val="009999"/>
      </a:dk1>
      <a:lt1>
        <a:srgbClr val="FFFFFF"/>
      </a:lt1>
      <a:dk2>
        <a:srgbClr val="000066"/>
      </a:dk2>
      <a:lt2>
        <a:srgbClr val="339966"/>
      </a:lt2>
      <a:accent1>
        <a:srgbClr val="339966"/>
      </a:accent1>
      <a:accent2>
        <a:srgbClr val="663300"/>
      </a:accent2>
      <a:accent3>
        <a:srgbClr val="AAAAB8"/>
      </a:accent3>
      <a:accent4>
        <a:srgbClr val="DADADA"/>
      </a:accent4>
      <a:accent5>
        <a:srgbClr val="AB73D5"/>
      </a:accent5>
      <a:accent6>
        <a:srgbClr val="008AB9"/>
      </a:accent6>
      <a:hlink>
        <a:srgbClr val="336699"/>
      </a:hlink>
      <a:folHlink>
        <a:srgbClr val="B2B2B2"/>
      </a:folHlink>
    </a:clrScheme>
    <a:fontScheme name="Recommending A Strateg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lnDef>
  </a:objectDefaults>
  <a:extraClrSchemeLst>
    <a:extraClrScheme>
      <a:clrScheme name="Recommending A Strategy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1384</Words>
  <Application>Microsoft Office PowerPoint</Application>
  <PresentationFormat>On-screen Show (16:9)</PresentationFormat>
  <Paragraphs>494</Paragraphs>
  <Slides>43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Courier New</vt:lpstr>
      <vt:lpstr>Verdana</vt:lpstr>
      <vt:lpstr>Wingdings</vt:lpstr>
      <vt:lpstr>ヒラギノ角ゴ Pro W3</vt:lpstr>
      <vt:lpstr>Recommending A Strategy</vt:lpstr>
      <vt:lpstr>Killzone Shadow Fall:  Threading the Entity  Update on PS4  Jorrit Rouwé Lead Game Tech, Guerrilla Games</vt:lpstr>
      <vt:lpstr>Introduction</vt:lpstr>
      <vt:lpstr>What do we cover?</vt:lpstr>
      <vt:lpstr>What is an Entity?</vt:lpstr>
      <vt:lpstr>What is an Entity?</vt:lpstr>
      <vt:lpstr>What is a Representation?</vt:lpstr>
      <vt:lpstr>PowerPoint Presentation</vt:lpstr>
      <vt:lpstr>Multi Threading Approach</vt:lpstr>
      <vt:lpstr>PS3: 1 Entity = 1 Fiber</vt:lpstr>
      <vt:lpstr>PS4: 1 Entity = 1 Job </vt:lpstr>
      <vt:lpstr>Strong Dependencies</vt:lpstr>
      <vt:lpstr>Non-dependent Entities can Execute Concurrently</vt:lpstr>
      <vt:lpstr>What about this?</vt:lpstr>
      <vt:lpstr>Non-exclusive Dependencies</vt:lpstr>
      <vt:lpstr>Weak Dependencies</vt:lpstr>
      <vt:lpstr>Non-updating Entities</vt:lpstr>
      <vt:lpstr>Summarizing Dependencies</vt:lpstr>
      <vt:lpstr>Referencing Entities</vt:lpstr>
      <vt:lpstr>Working with Entities without dependency</vt:lpstr>
      <vt:lpstr>Scheduling Algorithm</vt:lpstr>
      <vt:lpstr>Scheduling Algorithm</vt:lpstr>
      <vt:lpstr>Scheduling Algorithm – Edge Case</vt:lpstr>
      <vt:lpstr>Balancing Entities Across Frames</vt:lpstr>
      <vt:lpstr>Balancing Entities Across Frames</vt:lpstr>
      <vt:lpstr>Balancing Entities – In Action</vt:lpstr>
      <vt:lpstr>PowerPoint Presentation</vt:lpstr>
      <vt:lpstr>PowerPoint Presentation</vt:lpstr>
      <vt:lpstr>Performance Issues</vt:lpstr>
      <vt:lpstr>Performance Issues</vt:lpstr>
      <vt:lpstr>Cut Scene - Problem</vt:lpstr>
      <vt:lpstr>Cut Scene - Solution</vt:lpstr>
      <vt:lpstr>Using an Object</vt:lpstr>
      <vt:lpstr>Grenade</vt:lpstr>
      <vt:lpstr>Performance Results</vt:lpstr>
      <vt:lpstr>Performance Results - Synthetic</vt:lpstr>
      <vt:lpstr>Performance Results - Levels</vt:lpstr>
      <vt:lpstr>Game Frame - The Patriot</vt:lpstr>
      <vt:lpstr>Game Frame - Global</vt:lpstr>
      <vt:lpstr>Game Frame – Entity Update</vt:lpstr>
      <vt:lpstr>Debug Tools</vt:lpstr>
      <vt:lpstr>Debug Tools</vt:lpstr>
      <vt:lpstr>Conclusions</vt:lpstr>
      <vt:lpstr>Questions?</vt:lpstr>
    </vt:vector>
  </TitlesOfParts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Killzone Shadow Fall: Threading the Entity update on PS4</dc:title>
  <dc:creator/>
  <cp:lastModifiedBy/>
  <cp:revision>1</cp:revision>
  <dcterms:created xsi:type="dcterms:W3CDTF">2014-07-15T07:19:28Z</dcterms:created>
  <dcterms:modified xsi:type="dcterms:W3CDTF">2014-08-13T15:39:07Z</dcterms:modified>
</cp:coreProperties>
</file>